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handoutMasterIdLst>
    <p:handoutMasterId r:id="rId16"/>
  </p:handoutMasterIdLst>
  <p:sldIdLst>
    <p:sldId id="257" r:id="rId2"/>
    <p:sldId id="258" r:id="rId3"/>
    <p:sldId id="276" r:id="rId4"/>
    <p:sldId id="274" r:id="rId5"/>
    <p:sldId id="270" r:id="rId6"/>
    <p:sldId id="262" r:id="rId7"/>
    <p:sldId id="263" r:id="rId8"/>
    <p:sldId id="275" r:id="rId9"/>
    <p:sldId id="271" r:id="rId10"/>
    <p:sldId id="264" r:id="rId11"/>
    <p:sldId id="277" r:id="rId12"/>
    <p:sldId id="266" r:id="rId13"/>
    <p:sldId id="27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77279" autoAdjust="0"/>
  </p:normalViewPr>
  <p:slideViewPr>
    <p:cSldViewPr snapToGrid="0">
      <p:cViewPr varScale="1">
        <p:scale>
          <a:sx n="65" d="100"/>
          <a:sy n="65" d="100"/>
        </p:scale>
        <p:origin x="732" y="60"/>
      </p:cViewPr>
      <p:guideLst>
        <p:guide orient="horz" pos="2160"/>
        <p:guide pos="3840"/>
      </p:guideLst>
    </p:cSldViewPr>
  </p:slideViewPr>
  <p:notesTextViewPr>
    <p:cViewPr>
      <p:scale>
        <a:sx n="1" d="1"/>
        <a:sy n="1" d="1"/>
      </p:scale>
      <p:origin x="0" y="0"/>
    </p:cViewPr>
  </p:notesTextViewPr>
  <p:notesViewPr>
    <p:cSldViewPr snapToGrid="0" snapToObjects="1">
      <p:cViewPr varScale="1">
        <p:scale>
          <a:sx n="97" d="100"/>
          <a:sy n="97" d="100"/>
        </p:scale>
        <p:origin x="-312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ara\Dropbox\Public\RCD\Climate%20Change%20Projects\TomKat\Plan%20Development\TK%20Ranch%20CFP%20Pasture%20Practices%200921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cap="all" baseline="0" dirty="0"/>
              <a:t>Carbon capture of IMPLEMENTED (CURRENT) AND </a:t>
            </a:r>
            <a:r>
              <a:rPr lang="en-US" sz="2000" cap="all" baseline="0" dirty="0" err="1"/>
              <a:t>iMPLEMENTED</a:t>
            </a:r>
            <a:r>
              <a:rPr lang="en-US" sz="2000" cap="all" baseline="0" dirty="0"/>
              <a:t> + POTENTIAL (FUTURE) </a:t>
            </a:r>
          </a:p>
          <a:p>
            <a:pPr>
              <a:defRPr sz="2000"/>
            </a:pPr>
            <a:r>
              <a:rPr lang="en-US" sz="2000" cap="all" baseline="0" dirty="0"/>
              <a:t>Conservation practices on </a:t>
            </a:r>
            <a:r>
              <a:rPr lang="en-US" sz="2000" cap="all" baseline="0" dirty="0" err="1"/>
              <a:t>TomKat</a:t>
            </a:r>
            <a:r>
              <a:rPr lang="en-US" sz="2000" cap="all" baseline="0" dirty="0"/>
              <a:t> Ranch</a:t>
            </a:r>
          </a:p>
        </c:rich>
      </c:tx>
      <c:overlay val="1"/>
    </c:title>
    <c:autoTitleDeleted val="0"/>
    <c:plotArea>
      <c:layout>
        <c:manualLayout>
          <c:layoutTarget val="inner"/>
          <c:xMode val="edge"/>
          <c:yMode val="edge"/>
          <c:x val="0.14497462817147899"/>
          <c:y val="0.21877743068386399"/>
          <c:w val="0.51351159230096199"/>
          <c:h val="0.70407053725020496"/>
        </c:manualLayout>
      </c:layout>
      <c:barChart>
        <c:barDir val="col"/>
        <c:grouping val="stacked"/>
        <c:varyColors val="0"/>
        <c:ser>
          <c:idx val="0"/>
          <c:order val="0"/>
          <c:tx>
            <c:strRef>
              <c:f>'Charts-Working'!$E$31</c:f>
              <c:strCache>
                <c:ptCount val="1"/>
                <c:pt idx="0">
                  <c:v>Prescribed Grazing</c:v>
                </c:pt>
              </c:strCache>
            </c:strRef>
          </c:tx>
          <c:invertIfNegative val="0"/>
          <c:cat>
            <c:strRef>
              <c:f>'Charts-Working'!$F$30:$G$30</c:f>
              <c:strCache>
                <c:ptCount val="2"/>
                <c:pt idx="0">
                  <c:v>CURRENT </c:v>
                </c:pt>
                <c:pt idx="1">
                  <c:v>FUTURE</c:v>
                </c:pt>
              </c:strCache>
            </c:strRef>
          </c:cat>
          <c:val>
            <c:numRef>
              <c:f>'Charts-Working'!$F$31:$G$31</c:f>
              <c:numCache>
                <c:formatCode>0</c:formatCode>
                <c:ptCount val="2"/>
                <c:pt idx="0">
                  <c:v>66</c:v>
                </c:pt>
                <c:pt idx="1">
                  <c:v>66</c:v>
                </c:pt>
              </c:numCache>
            </c:numRef>
          </c:val>
          <c:extLst>
            <c:ext xmlns:c16="http://schemas.microsoft.com/office/drawing/2014/chart" uri="{C3380CC4-5D6E-409C-BE32-E72D297353CC}">
              <c16:uniqueId val="{00000000-75EA-48C7-8A02-2C57BC5BDEDA}"/>
            </c:ext>
          </c:extLst>
        </c:ser>
        <c:ser>
          <c:idx val="1"/>
          <c:order val="1"/>
          <c:tx>
            <c:strRef>
              <c:f>'Charts-Working'!$E$32</c:f>
              <c:strCache>
                <c:ptCount val="1"/>
                <c:pt idx="0">
                  <c:v>Riparian Forest Buffer</c:v>
                </c:pt>
              </c:strCache>
            </c:strRef>
          </c:tx>
          <c:invertIfNegative val="0"/>
          <c:cat>
            <c:strRef>
              <c:f>'Charts-Working'!$F$30:$G$30</c:f>
              <c:strCache>
                <c:ptCount val="2"/>
                <c:pt idx="0">
                  <c:v>CURRENT </c:v>
                </c:pt>
                <c:pt idx="1">
                  <c:v>FUTURE</c:v>
                </c:pt>
              </c:strCache>
            </c:strRef>
          </c:cat>
          <c:val>
            <c:numRef>
              <c:f>'Charts-Working'!$F$32:$G$32</c:f>
              <c:numCache>
                <c:formatCode>0</c:formatCode>
                <c:ptCount val="2"/>
                <c:pt idx="0">
                  <c:v>24</c:v>
                </c:pt>
                <c:pt idx="1">
                  <c:v>31</c:v>
                </c:pt>
              </c:numCache>
            </c:numRef>
          </c:val>
          <c:extLst>
            <c:ext xmlns:c16="http://schemas.microsoft.com/office/drawing/2014/chart" uri="{C3380CC4-5D6E-409C-BE32-E72D297353CC}">
              <c16:uniqueId val="{00000001-75EA-48C7-8A02-2C57BC5BDEDA}"/>
            </c:ext>
          </c:extLst>
        </c:ser>
        <c:ser>
          <c:idx val="2"/>
          <c:order val="2"/>
          <c:tx>
            <c:strRef>
              <c:f>'Charts-Working'!$E$33</c:f>
              <c:strCache>
                <c:ptCount val="1"/>
                <c:pt idx="0">
                  <c:v>Silvopasture</c:v>
                </c:pt>
              </c:strCache>
            </c:strRef>
          </c:tx>
          <c:invertIfNegative val="0"/>
          <c:cat>
            <c:strRef>
              <c:f>'Charts-Working'!$F$30:$G$30</c:f>
              <c:strCache>
                <c:ptCount val="2"/>
                <c:pt idx="0">
                  <c:v>CURRENT </c:v>
                </c:pt>
                <c:pt idx="1">
                  <c:v>FUTURE</c:v>
                </c:pt>
              </c:strCache>
            </c:strRef>
          </c:cat>
          <c:val>
            <c:numRef>
              <c:f>'Charts-Working'!$F$33:$G$33</c:f>
              <c:numCache>
                <c:formatCode>0</c:formatCode>
                <c:ptCount val="2"/>
                <c:pt idx="0">
                  <c:v>0</c:v>
                </c:pt>
                <c:pt idx="1">
                  <c:v>177</c:v>
                </c:pt>
              </c:numCache>
            </c:numRef>
          </c:val>
          <c:extLst>
            <c:ext xmlns:c16="http://schemas.microsoft.com/office/drawing/2014/chart" uri="{C3380CC4-5D6E-409C-BE32-E72D297353CC}">
              <c16:uniqueId val="{00000002-75EA-48C7-8A02-2C57BC5BDEDA}"/>
            </c:ext>
          </c:extLst>
        </c:ser>
        <c:ser>
          <c:idx val="3"/>
          <c:order val="3"/>
          <c:tx>
            <c:strRef>
              <c:f>'Charts-Working'!$E$34</c:f>
              <c:strCache>
                <c:ptCount val="1"/>
                <c:pt idx="0">
                  <c:v>Range Planting</c:v>
                </c:pt>
              </c:strCache>
            </c:strRef>
          </c:tx>
          <c:invertIfNegative val="0"/>
          <c:cat>
            <c:strRef>
              <c:f>'Charts-Working'!$F$30:$G$30</c:f>
              <c:strCache>
                <c:ptCount val="2"/>
                <c:pt idx="0">
                  <c:v>CURRENT </c:v>
                </c:pt>
                <c:pt idx="1">
                  <c:v>FUTURE</c:v>
                </c:pt>
              </c:strCache>
            </c:strRef>
          </c:cat>
          <c:val>
            <c:numRef>
              <c:f>'Charts-Working'!$F$34:$G$34</c:f>
              <c:numCache>
                <c:formatCode>0</c:formatCode>
                <c:ptCount val="2"/>
                <c:pt idx="0">
                  <c:v>7.5</c:v>
                </c:pt>
                <c:pt idx="1">
                  <c:v>29</c:v>
                </c:pt>
              </c:numCache>
            </c:numRef>
          </c:val>
          <c:extLst>
            <c:ext xmlns:c16="http://schemas.microsoft.com/office/drawing/2014/chart" uri="{C3380CC4-5D6E-409C-BE32-E72D297353CC}">
              <c16:uniqueId val="{00000003-75EA-48C7-8A02-2C57BC5BDEDA}"/>
            </c:ext>
          </c:extLst>
        </c:ser>
        <c:ser>
          <c:idx val="4"/>
          <c:order val="4"/>
          <c:tx>
            <c:strRef>
              <c:f>'Charts-Working'!$E$35</c:f>
              <c:strCache>
                <c:ptCount val="1"/>
                <c:pt idx="0">
                  <c:v>Compost Application</c:v>
                </c:pt>
              </c:strCache>
            </c:strRef>
          </c:tx>
          <c:invertIfNegative val="0"/>
          <c:cat>
            <c:strRef>
              <c:f>'Charts-Working'!$F$30:$G$30</c:f>
              <c:strCache>
                <c:ptCount val="2"/>
                <c:pt idx="0">
                  <c:v>CURRENT </c:v>
                </c:pt>
                <c:pt idx="1">
                  <c:v>FUTURE</c:v>
                </c:pt>
              </c:strCache>
            </c:strRef>
          </c:cat>
          <c:val>
            <c:numRef>
              <c:f>'Charts-Working'!$F$35:$G$35</c:f>
              <c:numCache>
                <c:formatCode>0</c:formatCode>
                <c:ptCount val="2"/>
                <c:pt idx="0">
                  <c:v>15</c:v>
                </c:pt>
                <c:pt idx="1">
                  <c:v>58</c:v>
                </c:pt>
              </c:numCache>
            </c:numRef>
          </c:val>
          <c:extLst>
            <c:ext xmlns:c16="http://schemas.microsoft.com/office/drawing/2014/chart" uri="{C3380CC4-5D6E-409C-BE32-E72D297353CC}">
              <c16:uniqueId val="{00000004-75EA-48C7-8A02-2C57BC5BDEDA}"/>
            </c:ext>
          </c:extLst>
        </c:ser>
        <c:ser>
          <c:idx val="5"/>
          <c:order val="5"/>
          <c:tx>
            <c:strRef>
              <c:f>'Charts-Working'!$E$36</c:f>
              <c:strCache>
                <c:ptCount val="1"/>
                <c:pt idx="0">
                  <c:v>Hedgerow Planting</c:v>
                </c:pt>
              </c:strCache>
            </c:strRef>
          </c:tx>
          <c:invertIfNegative val="0"/>
          <c:cat>
            <c:strRef>
              <c:f>'Charts-Working'!$F$30:$G$30</c:f>
              <c:strCache>
                <c:ptCount val="2"/>
                <c:pt idx="0">
                  <c:v>CURRENT </c:v>
                </c:pt>
                <c:pt idx="1">
                  <c:v>FUTURE</c:v>
                </c:pt>
              </c:strCache>
            </c:strRef>
          </c:cat>
          <c:val>
            <c:numRef>
              <c:f>'Charts-Working'!$F$36:$G$36</c:f>
              <c:numCache>
                <c:formatCode>0</c:formatCode>
                <c:ptCount val="2"/>
                <c:pt idx="0">
                  <c:v>3</c:v>
                </c:pt>
                <c:pt idx="1">
                  <c:v>3</c:v>
                </c:pt>
              </c:numCache>
            </c:numRef>
          </c:val>
          <c:extLst>
            <c:ext xmlns:c16="http://schemas.microsoft.com/office/drawing/2014/chart" uri="{C3380CC4-5D6E-409C-BE32-E72D297353CC}">
              <c16:uniqueId val="{00000005-75EA-48C7-8A02-2C57BC5BDEDA}"/>
            </c:ext>
          </c:extLst>
        </c:ser>
        <c:ser>
          <c:idx val="6"/>
          <c:order val="6"/>
          <c:tx>
            <c:strRef>
              <c:f>'Charts-Working'!$E$37</c:f>
              <c:strCache>
                <c:ptCount val="1"/>
                <c:pt idx="0">
                  <c:v>Critical Area Planting</c:v>
                </c:pt>
              </c:strCache>
            </c:strRef>
          </c:tx>
          <c:invertIfNegative val="0"/>
          <c:cat>
            <c:strRef>
              <c:f>'Charts-Working'!$F$30:$G$30</c:f>
              <c:strCache>
                <c:ptCount val="2"/>
                <c:pt idx="0">
                  <c:v>CURRENT </c:v>
                </c:pt>
                <c:pt idx="1">
                  <c:v>FUTURE</c:v>
                </c:pt>
              </c:strCache>
            </c:strRef>
          </c:cat>
          <c:val>
            <c:numRef>
              <c:f>'Charts-Working'!$F$37:$G$37</c:f>
              <c:numCache>
                <c:formatCode>0</c:formatCode>
                <c:ptCount val="2"/>
                <c:pt idx="0">
                  <c:v>0</c:v>
                </c:pt>
                <c:pt idx="1">
                  <c:v>15</c:v>
                </c:pt>
              </c:numCache>
            </c:numRef>
          </c:val>
          <c:extLst>
            <c:ext xmlns:c16="http://schemas.microsoft.com/office/drawing/2014/chart" uri="{C3380CC4-5D6E-409C-BE32-E72D297353CC}">
              <c16:uniqueId val="{00000006-75EA-48C7-8A02-2C57BC5BDEDA}"/>
            </c:ext>
          </c:extLst>
        </c:ser>
        <c:dLbls>
          <c:showLegendKey val="0"/>
          <c:showVal val="0"/>
          <c:showCatName val="0"/>
          <c:showSerName val="0"/>
          <c:showPercent val="0"/>
          <c:showBubbleSize val="0"/>
        </c:dLbls>
        <c:gapWidth val="75"/>
        <c:overlap val="100"/>
        <c:axId val="2133780536"/>
        <c:axId val="2133716328"/>
      </c:barChart>
      <c:catAx>
        <c:axId val="2133780536"/>
        <c:scaling>
          <c:orientation val="minMax"/>
        </c:scaling>
        <c:delete val="0"/>
        <c:axPos val="b"/>
        <c:numFmt formatCode="General" sourceLinked="0"/>
        <c:majorTickMark val="none"/>
        <c:minorTickMark val="none"/>
        <c:tickLblPos val="nextTo"/>
        <c:txPr>
          <a:bodyPr/>
          <a:lstStyle/>
          <a:p>
            <a:pPr>
              <a:defRPr sz="2000" b="1"/>
            </a:pPr>
            <a:endParaRPr lang="en-US"/>
          </a:p>
        </c:txPr>
        <c:crossAx val="2133716328"/>
        <c:crosses val="autoZero"/>
        <c:auto val="1"/>
        <c:lblAlgn val="ctr"/>
        <c:lblOffset val="100"/>
        <c:noMultiLvlLbl val="0"/>
      </c:catAx>
      <c:valAx>
        <c:axId val="2133716328"/>
        <c:scaling>
          <c:orientation val="minMax"/>
        </c:scaling>
        <c:delete val="0"/>
        <c:axPos val="l"/>
        <c:majorGridlines/>
        <c:minorGridlines/>
        <c:title>
          <c:tx>
            <c:rich>
              <a:bodyPr/>
              <a:lstStyle/>
              <a:p>
                <a:pPr>
                  <a:defRPr sz="2000"/>
                </a:pPr>
                <a:r>
                  <a:rPr lang="en-US" sz="2000"/>
                  <a:t>TONNES CO2E PER YEAR</a:t>
                </a:r>
              </a:p>
            </c:rich>
          </c:tx>
          <c:layout>
            <c:manualLayout>
              <c:xMode val="edge"/>
              <c:yMode val="edge"/>
              <c:x val="3.28628365898707E-2"/>
              <c:y val="0.36461767925470501"/>
            </c:manualLayout>
          </c:layout>
          <c:overlay val="0"/>
        </c:title>
        <c:numFmt formatCode="0" sourceLinked="1"/>
        <c:majorTickMark val="out"/>
        <c:minorTickMark val="none"/>
        <c:tickLblPos val="nextTo"/>
        <c:txPr>
          <a:bodyPr/>
          <a:lstStyle/>
          <a:p>
            <a:pPr>
              <a:defRPr sz="1800"/>
            </a:pPr>
            <a:endParaRPr lang="en-US"/>
          </a:p>
        </c:txPr>
        <c:crossAx val="2133780536"/>
        <c:crosses val="autoZero"/>
        <c:crossBetween val="between"/>
        <c:minorUnit val="10"/>
      </c:valAx>
    </c:plotArea>
    <c:legend>
      <c:legendPos val="r"/>
      <c:overlay val="0"/>
      <c:txPr>
        <a:bodyPr/>
        <a:lstStyle/>
        <a:p>
          <a:pPr>
            <a:defRPr sz="2000"/>
          </a:pPr>
          <a:endParaRPr lang="en-US"/>
        </a:p>
      </c:txPr>
    </c:legend>
    <c:plotVisOnly val="1"/>
    <c:dispBlanksAs val="gap"/>
    <c:showDLblsOverMax val="0"/>
  </c:chart>
  <c:txPr>
    <a:bodyPr/>
    <a:lstStyle/>
    <a:p>
      <a:pPr>
        <a:defRPr sz="12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A8DF889-06BB-904E-982C-3AED63169702}" type="datetimeFigureOut">
              <a:rPr lang="en-US" smtClean="0"/>
              <a:t>3/15/2018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F53394C-E8D0-764E-9785-281A97DA3B03}" type="slidenum">
              <a:rPr lang="en-US" smtClean="0"/>
              <a:t>‹#›</a:t>
            </a:fld>
            <a:endParaRPr lang="en-US"/>
          </a:p>
        </p:txBody>
      </p:sp>
    </p:spTree>
    <p:extLst>
      <p:ext uri="{BB962C8B-B14F-4D97-AF65-F5344CB8AC3E}">
        <p14:creationId xmlns:p14="http://schemas.microsoft.com/office/powerpoint/2010/main" val="2841906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1869B3B9-CF2F-4069-816A-0277F0352079}" type="datetimeFigureOut">
              <a:rPr lang="en-US" smtClean="0"/>
              <a:t>3/15/2018</a:t>
            </a:fld>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BAF6D6-FA86-4A82-BEB7-36CB40F52A68}" type="slidenum">
              <a:rPr lang="en-US" smtClean="0"/>
              <a:t>‹#›</a:t>
            </a:fld>
            <a:endParaRPr lang="en-US"/>
          </a:p>
        </p:txBody>
      </p:sp>
    </p:spTree>
    <p:extLst>
      <p:ext uri="{BB962C8B-B14F-4D97-AF65-F5344CB8AC3E}">
        <p14:creationId xmlns:p14="http://schemas.microsoft.com/office/powerpoint/2010/main" val="70696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dirty="0"/>
              <a:t>Site specific comprehensive plans for farms and ranches</a:t>
            </a:r>
          </a:p>
          <a:p>
            <a:pPr marL="628650" lvl="1" indent="-171450">
              <a:buFont typeface="Arial"/>
              <a:buChar char="•"/>
            </a:pPr>
            <a:r>
              <a:rPr lang="en-US" dirty="0"/>
              <a:t>Identify opportunities to Store carbon in soils and vegetation</a:t>
            </a:r>
          </a:p>
          <a:p>
            <a:pPr marL="628650" lvl="1" indent="-171450">
              <a:buFont typeface="Arial"/>
              <a:buChar char="•"/>
            </a:pPr>
            <a:r>
              <a:rPr lang="en-US" dirty="0"/>
              <a:t>And Reduce greenhouse gas emissions</a:t>
            </a:r>
          </a:p>
          <a:p>
            <a:pPr marL="628650" lvl="1" indent="-171450">
              <a:buFont typeface="Arial"/>
              <a:buChar char="•"/>
            </a:pPr>
            <a:r>
              <a:rPr lang="en-US" dirty="0"/>
              <a:t>Quantify carbon benefits of those practices, and other conservation practices</a:t>
            </a:r>
          </a:p>
          <a:p>
            <a:pPr marL="628650" lvl="1" indent="-171450">
              <a:buFont typeface="Arial"/>
              <a:buChar char="•"/>
            </a:pPr>
            <a:r>
              <a:rPr lang="en-US" dirty="0"/>
              <a:t>Identify Co-benefits </a:t>
            </a:r>
          </a:p>
          <a:p>
            <a:pPr marL="0" indent="0">
              <a:buNone/>
            </a:pPr>
            <a:endParaRPr lang="en-US" dirty="0"/>
          </a:p>
          <a:p>
            <a:pPr marL="0" indent="0">
              <a:buNone/>
            </a:pPr>
            <a:r>
              <a:rPr lang="en-US" dirty="0"/>
              <a:t>Utilizes NRCS conservation planning process</a:t>
            </a:r>
            <a:r>
              <a:rPr lang="en-US" baseline="0" dirty="0"/>
              <a:t> which is used to develop conservation plans for property owners and is required for NRCS farm bill funding assistance</a:t>
            </a:r>
            <a:endParaRPr lang="en-US" dirty="0"/>
          </a:p>
          <a:p>
            <a:pPr marL="628650" lvl="1" indent="-171450">
              <a:buFont typeface="Arial"/>
              <a:buChar char="•"/>
            </a:pPr>
            <a:r>
              <a:rPr lang="en-US" dirty="0"/>
              <a:t>Carbon lens</a:t>
            </a:r>
          </a:p>
          <a:p>
            <a:pPr marL="628650" lvl="1" indent="-171450">
              <a:buFont typeface="Arial"/>
              <a:buChar char="•"/>
            </a:pPr>
            <a:r>
              <a:rPr lang="en-US" dirty="0"/>
              <a:t>Because of that we’ve decided to call them Conservation-Carbon plans in San Mateo. </a:t>
            </a:r>
          </a:p>
        </p:txBody>
      </p:sp>
      <p:sp>
        <p:nvSpPr>
          <p:cNvPr id="4" name="Slide Number Placeholder 3"/>
          <p:cNvSpPr>
            <a:spLocks noGrp="1"/>
          </p:cNvSpPr>
          <p:nvPr>
            <p:ph type="sldNum" sz="quarter" idx="10"/>
          </p:nvPr>
        </p:nvSpPr>
        <p:spPr/>
        <p:txBody>
          <a:bodyPr/>
          <a:lstStyle/>
          <a:p>
            <a:fld id="{D3BAF6D6-FA86-4A82-BEB7-36CB40F52A68}" type="slidenum">
              <a:rPr lang="en-US" smtClean="0"/>
              <a:t>1</a:t>
            </a:fld>
            <a:endParaRPr lang="en-US"/>
          </a:p>
        </p:txBody>
      </p:sp>
      <p:sp>
        <p:nvSpPr>
          <p:cNvPr id="5" name="Slide Image Placeholder 4"/>
          <p:cNvSpPr>
            <a:spLocks noGrp="1" noRot="1" noChangeAspect="1"/>
          </p:cNvSpPr>
          <p:nvPr>
            <p:ph type="sldImg"/>
          </p:nvPr>
        </p:nvSpPr>
        <p:spPr>
          <a:xfrm>
            <a:off x="381000" y="685800"/>
            <a:ext cx="6096000" cy="3429000"/>
          </a:xfrm>
          <a:prstGeom prst="rect">
            <a:avLst/>
          </a:prstGeom>
          <a:noFill/>
          <a:ln w="12700">
            <a:solidFill>
              <a:prstClr val="black"/>
            </a:solidFill>
          </a:ln>
        </p:spPr>
      </p:sp>
    </p:spTree>
    <p:extLst>
      <p:ext uri="{BB962C8B-B14F-4D97-AF65-F5344CB8AC3E}">
        <p14:creationId xmlns:p14="http://schemas.microsoft.com/office/powerpoint/2010/main" val="1768337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Important</a:t>
            </a:r>
            <a:r>
              <a:rPr lang="en-US" baseline="0" dirty="0"/>
              <a:t> to acknowledge the work that has been done on the properties prior to the plan. </a:t>
            </a:r>
          </a:p>
          <a:p>
            <a:r>
              <a:rPr lang="en-US" baseline="0" dirty="0"/>
              <a:t>A lot of work is already being implemented on these properties, especially </a:t>
            </a:r>
            <a:r>
              <a:rPr lang="en-US" baseline="0" dirty="0" err="1"/>
              <a:t>TomKat</a:t>
            </a:r>
            <a:r>
              <a:rPr lang="en-US" baseline="0" dirty="0"/>
              <a:t> Ranch who has a goal of conservation, just before the work </a:t>
            </a:r>
            <a:r>
              <a:rPr lang="en-US" baseline="0" dirty="0" err="1"/>
              <a:t>wasn</a:t>
            </a:r>
            <a:r>
              <a:rPr lang="mr-IN" baseline="0" dirty="0"/>
              <a:t>’</a:t>
            </a:r>
            <a:r>
              <a:rPr lang="en-US" baseline="0" dirty="0"/>
              <a:t>t being as carbon farming. We think its important to acknowledge and quantify, when possible, the work that has already been done.</a:t>
            </a:r>
          </a:p>
        </p:txBody>
      </p:sp>
      <p:sp>
        <p:nvSpPr>
          <p:cNvPr id="4" name="Slide Number Placeholder 3"/>
          <p:cNvSpPr>
            <a:spLocks noGrp="1"/>
          </p:cNvSpPr>
          <p:nvPr>
            <p:ph type="sldNum" sz="quarter" idx="10"/>
          </p:nvPr>
        </p:nvSpPr>
        <p:spPr/>
        <p:txBody>
          <a:bodyPr/>
          <a:lstStyle/>
          <a:p>
            <a:fld id="{899DA328-0A00-47F7-887C-0D4B44C5B3E6}" type="slidenum">
              <a:rPr lang="en-US" smtClean="0"/>
              <a:t>10</a:t>
            </a:fld>
            <a:endParaRPr lang="en-US"/>
          </a:p>
        </p:txBody>
      </p:sp>
    </p:spTree>
    <p:extLst>
      <p:ext uri="{BB962C8B-B14F-4D97-AF65-F5344CB8AC3E}">
        <p14:creationId xmlns:p14="http://schemas.microsoft.com/office/powerpoint/2010/main" val="4240937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3BAF6D6-FA86-4A82-BEB7-36CB40F52A68}" type="slidenum">
              <a:rPr lang="en-US" smtClean="0"/>
              <a:t>11</a:t>
            </a:fld>
            <a:endParaRPr lang="en-US"/>
          </a:p>
        </p:txBody>
      </p:sp>
      <p:sp>
        <p:nvSpPr>
          <p:cNvPr id="5" name="Slide Image Placeholder 4"/>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6" name="Notes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3786748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Currently, the funding for</a:t>
            </a:r>
            <a:r>
              <a:rPr lang="en-US" baseline="0" dirty="0"/>
              <a:t> this work is a partnership grant with the NRCS and other RCDs around the Bay Area and Marin Agricultural Land Trust, who has been involved in carbon farming with Marin RCD and Marin Agricultural Land Trust.</a:t>
            </a:r>
          </a:p>
          <a:p>
            <a:endParaRPr lang="en-US" baseline="0" dirty="0"/>
          </a:p>
          <a:p>
            <a:r>
              <a:rPr lang="en-US" baseline="0" dirty="0"/>
              <a:t>RCDs across the state have been participating in trainings, and building a network to be able to provide carbon farm planning and assistance for working lands across California.  If you’re interested in creating a plan or learning more I encourage you to reach out to your local RCD or </a:t>
            </a:r>
            <a:r>
              <a:rPr lang="en-US" baseline="0" dirty="0" err="1"/>
              <a:t>Californica</a:t>
            </a:r>
            <a:r>
              <a:rPr lang="en-US" baseline="0" dirty="0"/>
              <a:t> association of RCDs. </a:t>
            </a:r>
          </a:p>
        </p:txBody>
      </p:sp>
      <p:sp>
        <p:nvSpPr>
          <p:cNvPr id="4" name="Slide Number Placeholder 3"/>
          <p:cNvSpPr>
            <a:spLocks noGrp="1"/>
          </p:cNvSpPr>
          <p:nvPr>
            <p:ph type="sldNum" sz="quarter" idx="10"/>
          </p:nvPr>
        </p:nvSpPr>
        <p:spPr/>
        <p:txBody>
          <a:bodyPr/>
          <a:lstStyle/>
          <a:p>
            <a:fld id="{D3BAF6D6-FA86-4A82-BEB7-36CB40F52A68}" type="slidenum">
              <a:rPr lang="en-US" smtClean="0"/>
              <a:t>12</a:t>
            </a:fld>
            <a:endParaRPr lang="en-US"/>
          </a:p>
        </p:txBody>
      </p:sp>
    </p:spTree>
    <p:extLst>
      <p:ext uri="{BB962C8B-B14F-4D97-AF65-F5344CB8AC3E}">
        <p14:creationId xmlns:p14="http://schemas.microsoft.com/office/powerpoint/2010/main" val="1984446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457200" indent="-457200"/>
            <a:r>
              <a:rPr lang="en-US" dirty="0"/>
              <a:t>In SMC:</a:t>
            </a:r>
          </a:p>
          <a:p>
            <a:pPr marL="800100" lvl="1" indent="-342900">
              <a:lnSpc>
                <a:spcPct val="150000"/>
              </a:lnSpc>
            </a:pPr>
            <a:r>
              <a:rPr lang="en-US" dirty="0"/>
              <a:t>Five plans complete or underway</a:t>
            </a:r>
          </a:p>
          <a:p>
            <a:pPr marL="800100" lvl="1" indent="-342900">
              <a:lnSpc>
                <a:spcPct val="150000"/>
              </a:lnSpc>
            </a:pPr>
            <a:r>
              <a:rPr lang="en-US" dirty="0"/>
              <a:t>First three= 3,800 acres, ~400 CO2e annually</a:t>
            </a:r>
          </a:p>
          <a:p>
            <a:pPr marL="800100" lvl="1" indent="-342900">
              <a:lnSpc>
                <a:spcPct val="150000"/>
              </a:lnSpc>
            </a:pPr>
            <a:r>
              <a:rPr lang="en-US" dirty="0"/>
              <a:t>Over 53,000 acres suitable</a:t>
            </a:r>
          </a:p>
          <a:p>
            <a:r>
              <a:rPr lang="en-US" dirty="0"/>
              <a:t>Work with land trusts:</a:t>
            </a:r>
          </a:p>
          <a:p>
            <a:pPr lvl="1"/>
            <a:r>
              <a:rPr lang="en-US" dirty="0"/>
              <a:t>Two plans currently underway with local </a:t>
            </a:r>
          </a:p>
          <a:p>
            <a:pPr marL="457200" lvl="1" indent="0">
              <a:buNone/>
            </a:pPr>
            <a:r>
              <a:rPr lang="en-US" dirty="0"/>
              <a:t>open space trust</a:t>
            </a:r>
          </a:p>
          <a:p>
            <a:pPr marL="457200" lvl="1" indent="0">
              <a:buNone/>
            </a:pPr>
            <a:endParaRPr lang="en-US" dirty="0"/>
          </a:p>
          <a:p>
            <a:pPr marL="457200" lvl="1" indent="0">
              <a:buNone/>
            </a:pPr>
            <a:r>
              <a:rPr lang="en-US" dirty="0"/>
              <a:t>1 is working ranch, and 1 has both ranching and row crops. </a:t>
            </a:r>
          </a:p>
          <a:p>
            <a:pPr marL="457200" lvl="1" indent="0">
              <a:buNone/>
            </a:pPr>
            <a:endParaRPr lang="en-US" dirty="0"/>
          </a:p>
          <a:p>
            <a:pPr marL="0" lvl="0" indent="0">
              <a:buNone/>
            </a:pPr>
            <a:r>
              <a:rPr lang="en-US" dirty="0"/>
              <a:t>Locall</a:t>
            </a:r>
            <a:r>
              <a:rPr lang="en-US" baseline="0" dirty="0"/>
              <a:t>y we work with NRCS, whom which we have a partnership office.</a:t>
            </a:r>
          </a:p>
          <a:p>
            <a:pPr marL="0" lvl="0" indent="0">
              <a:buNone/>
            </a:pPr>
            <a:r>
              <a:rPr lang="en-US" baseline="0" dirty="0"/>
              <a:t>Carbon cycle institute who has been advising us.</a:t>
            </a:r>
          </a:p>
          <a:p>
            <a:pPr marL="0" lvl="0" indent="0">
              <a:buNone/>
            </a:pPr>
            <a:r>
              <a:rPr lang="en-US" baseline="0" dirty="0" err="1"/>
              <a:t>TomKat</a:t>
            </a:r>
            <a:r>
              <a:rPr lang="en-US" baseline="0" dirty="0"/>
              <a:t> Ranch Educational Foundation</a:t>
            </a:r>
          </a:p>
          <a:p>
            <a:pPr marL="0" lvl="0" indent="0">
              <a:buNone/>
            </a:pPr>
            <a:r>
              <a:rPr lang="en-US" baseline="0" dirty="0"/>
              <a:t>And we have been using data from Point Blue’s rangeland monitoring network, who has a station at </a:t>
            </a:r>
            <a:r>
              <a:rPr lang="en-US" baseline="0" dirty="0" err="1"/>
              <a:t>TomKat</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D3BAF6D6-FA86-4A82-BEB7-36CB40F52A68}" type="slidenum">
              <a:rPr lang="en-US" smtClean="0"/>
              <a:t>13</a:t>
            </a:fld>
            <a:endParaRPr lang="en-US"/>
          </a:p>
        </p:txBody>
      </p:sp>
    </p:spTree>
    <p:extLst>
      <p:ext uri="{BB962C8B-B14F-4D97-AF65-F5344CB8AC3E}">
        <p14:creationId xmlns:p14="http://schemas.microsoft.com/office/powerpoint/2010/main" val="4215175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Here</a:t>
            </a:r>
            <a:r>
              <a:rPr lang="en-US" baseline="0" dirty="0"/>
              <a:t> are the basic steps we go through to create a carbon farm plan</a:t>
            </a:r>
          </a:p>
          <a:p>
            <a:endParaRPr lang="en-US" dirty="0"/>
          </a:p>
        </p:txBody>
      </p:sp>
      <p:sp>
        <p:nvSpPr>
          <p:cNvPr id="4" name="Slide Number Placeholder 3"/>
          <p:cNvSpPr>
            <a:spLocks noGrp="1"/>
          </p:cNvSpPr>
          <p:nvPr>
            <p:ph type="sldNum" sz="quarter" idx="10"/>
          </p:nvPr>
        </p:nvSpPr>
        <p:spPr/>
        <p:txBody>
          <a:bodyPr/>
          <a:lstStyle/>
          <a:p>
            <a:fld id="{D3BAF6D6-FA86-4A82-BEB7-36CB40F52A68}" type="slidenum">
              <a:rPr lang="en-US" smtClean="0"/>
              <a:t>2</a:t>
            </a:fld>
            <a:endParaRPr lang="en-US"/>
          </a:p>
        </p:txBody>
      </p:sp>
    </p:spTree>
    <p:extLst>
      <p:ext uri="{BB962C8B-B14F-4D97-AF65-F5344CB8AC3E}">
        <p14:creationId xmlns:p14="http://schemas.microsoft.com/office/powerpoint/2010/main" val="3786748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Talk about</a:t>
            </a:r>
            <a:r>
              <a:rPr lang="en-US" baseline="0" dirty="0"/>
              <a:t> the first two in greater detail.</a:t>
            </a:r>
          </a:p>
          <a:p>
            <a:endParaRPr lang="en-US" dirty="0"/>
          </a:p>
        </p:txBody>
      </p:sp>
      <p:sp>
        <p:nvSpPr>
          <p:cNvPr id="4" name="Slide Number Placeholder 3"/>
          <p:cNvSpPr>
            <a:spLocks noGrp="1"/>
          </p:cNvSpPr>
          <p:nvPr>
            <p:ph type="sldNum" sz="quarter" idx="10"/>
          </p:nvPr>
        </p:nvSpPr>
        <p:spPr/>
        <p:txBody>
          <a:bodyPr/>
          <a:lstStyle/>
          <a:p>
            <a:fld id="{D3BAF6D6-FA86-4A82-BEB7-36CB40F52A68}" type="slidenum">
              <a:rPr lang="en-US" smtClean="0"/>
              <a:t>3</a:t>
            </a:fld>
            <a:endParaRPr lang="en-US"/>
          </a:p>
        </p:txBody>
      </p:sp>
    </p:spTree>
    <p:extLst>
      <p:ext uri="{BB962C8B-B14F-4D97-AF65-F5344CB8AC3E}">
        <p14:creationId xmlns:p14="http://schemas.microsoft.com/office/powerpoint/2010/main" val="139130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Step 1 is to Inventory resources </a:t>
            </a:r>
          </a:p>
          <a:p>
            <a:pPr marL="0" indent="0">
              <a:buNone/>
            </a:pPr>
            <a:endParaRPr lang="en-US" dirty="0"/>
          </a:p>
          <a:p>
            <a:pPr marL="0" indent="0">
              <a:buNone/>
            </a:pPr>
            <a:r>
              <a:rPr lang="en-US" dirty="0"/>
              <a:t>Rely</a:t>
            </a:r>
            <a:r>
              <a:rPr lang="en-US" baseline="0" dirty="0"/>
              <a:t> on the expertise of the landowner/manager, who are on the ground and in the field everyday. Site visits. Collaborative process.</a:t>
            </a:r>
            <a:endParaRPr lang="en-US" dirty="0"/>
          </a:p>
          <a:p>
            <a:pPr lvl="1"/>
            <a:r>
              <a:rPr lang="en-US" dirty="0"/>
              <a:t>Landowner: resource concerns, goals, ranching/farming practices, historical land use</a:t>
            </a:r>
          </a:p>
          <a:p>
            <a:pPr lvl="1"/>
            <a:endParaRPr lang="en-US" dirty="0"/>
          </a:p>
          <a:p>
            <a:pPr lvl="1"/>
            <a:r>
              <a:rPr lang="en-US" dirty="0"/>
              <a:t>Also vegetation, wildlife, aspect, slope, soil, erosion, soil organic matter, habitat conditions, equipment access, crop production, </a:t>
            </a:r>
          </a:p>
          <a:p>
            <a:endParaRPr lang="en-US" dirty="0"/>
          </a:p>
        </p:txBody>
      </p:sp>
      <p:sp>
        <p:nvSpPr>
          <p:cNvPr id="4" name="Slide Number Placeholder 3"/>
          <p:cNvSpPr>
            <a:spLocks noGrp="1"/>
          </p:cNvSpPr>
          <p:nvPr>
            <p:ph type="sldNum" sz="quarter" idx="10"/>
          </p:nvPr>
        </p:nvSpPr>
        <p:spPr/>
        <p:txBody>
          <a:bodyPr/>
          <a:lstStyle/>
          <a:p>
            <a:fld id="{D3BAF6D6-FA86-4A82-BEB7-36CB40F52A68}" type="slidenum">
              <a:rPr lang="en-US" smtClean="0"/>
              <a:t>4</a:t>
            </a:fld>
            <a:endParaRPr lang="en-US"/>
          </a:p>
        </p:txBody>
      </p:sp>
    </p:spTree>
    <p:extLst>
      <p:ext uri="{BB962C8B-B14F-4D97-AF65-F5344CB8AC3E}">
        <p14:creationId xmlns:p14="http://schemas.microsoft.com/office/powerpoint/2010/main" val="3321259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0" indent="0">
              <a:buNone/>
            </a:pPr>
            <a:r>
              <a:rPr lang="en-US" dirty="0"/>
              <a:t>Step 2: Identify and quantify potential carbon benefits &amp; Identify potential co-benefits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recommended practices based on site conditions and input from landowner.</a:t>
            </a:r>
            <a:endParaRPr lang="en-US" dirty="0"/>
          </a:p>
          <a:p>
            <a:endParaRPr lang="en-US" dirty="0"/>
          </a:p>
          <a:p>
            <a:r>
              <a:rPr lang="en-US" dirty="0"/>
              <a:t>Primarily</a:t>
            </a:r>
            <a:r>
              <a:rPr lang="en-US" baseline="0" dirty="0"/>
              <a:t> recommending practices which have been approved by the NRCS for conservation plans and NRCS has identified these practices has having carbon benefits. </a:t>
            </a:r>
          </a:p>
          <a:p>
            <a:endParaRPr lang="en-US" baseline="0" dirty="0"/>
          </a:p>
          <a:p>
            <a:r>
              <a:rPr lang="en-US" baseline="0" dirty="0"/>
              <a:t>Also recommending practices that are not NRCS listed, but have proved carbon benefits, like compost application on rangeland, which Dr. </a:t>
            </a:r>
            <a:r>
              <a:rPr lang="en-US" baseline="0" dirty="0" err="1"/>
              <a:t>Creque</a:t>
            </a:r>
            <a:r>
              <a:rPr lang="en-US" baseline="0" dirty="0"/>
              <a:t> talked about. </a:t>
            </a:r>
          </a:p>
          <a:p>
            <a:endParaRPr lang="en-US" baseline="0" dirty="0"/>
          </a:p>
          <a:p>
            <a:endParaRPr lang="en-US" dirty="0"/>
          </a:p>
          <a:p>
            <a:r>
              <a:rPr lang="en-US" dirty="0"/>
              <a:t>Most common plans being recommended</a:t>
            </a:r>
            <a:r>
              <a:rPr lang="en-US" baseline="0" dirty="0"/>
              <a:t> so far have been compost or mulch application, rangeland plantings, riparian forest buffers, hedgerows</a:t>
            </a:r>
            <a:endParaRPr lang="en-US" dirty="0"/>
          </a:p>
        </p:txBody>
      </p:sp>
      <p:sp>
        <p:nvSpPr>
          <p:cNvPr id="4" name="Slide Number Placeholder 3"/>
          <p:cNvSpPr>
            <a:spLocks noGrp="1"/>
          </p:cNvSpPr>
          <p:nvPr>
            <p:ph type="sldNum" sz="quarter" idx="10"/>
          </p:nvPr>
        </p:nvSpPr>
        <p:spPr/>
        <p:txBody>
          <a:bodyPr/>
          <a:lstStyle/>
          <a:p>
            <a:fld id="{D3BAF6D6-FA86-4A82-BEB7-36CB40F52A68}" type="slidenum">
              <a:rPr lang="en-US" smtClean="0"/>
              <a:t>5</a:t>
            </a:fld>
            <a:endParaRPr lang="en-US"/>
          </a:p>
        </p:txBody>
      </p:sp>
    </p:spTree>
    <p:extLst>
      <p:ext uri="{BB962C8B-B14F-4D97-AF65-F5344CB8AC3E}">
        <p14:creationId xmlns:p14="http://schemas.microsoft.com/office/powerpoint/2010/main" val="52804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Carbon</a:t>
            </a:r>
            <a:r>
              <a:rPr lang="en-US" baseline="0" dirty="0"/>
              <a:t> Farm Plan in practice</a:t>
            </a:r>
          </a:p>
        </p:txBody>
      </p:sp>
      <p:sp>
        <p:nvSpPr>
          <p:cNvPr id="4" name="Slide Number Placeholder 3"/>
          <p:cNvSpPr>
            <a:spLocks noGrp="1"/>
          </p:cNvSpPr>
          <p:nvPr>
            <p:ph type="sldNum" sz="quarter" idx="10"/>
          </p:nvPr>
        </p:nvSpPr>
        <p:spPr/>
        <p:txBody>
          <a:bodyPr/>
          <a:lstStyle/>
          <a:p>
            <a:fld id="{D3BAF6D6-FA86-4A82-BEB7-36CB40F52A68}" type="slidenum">
              <a:rPr lang="en-US" smtClean="0"/>
              <a:t>6</a:t>
            </a:fld>
            <a:endParaRPr lang="en-US"/>
          </a:p>
        </p:txBody>
      </p:sp>
    </p:spTree>
    <p:extLst>
      <p:ext uri="{BB962C8B-B14F-4D97-AF65-F5344CB8AC3E}">
        <p14:creationId xmlns:p14="http://schemas.microsoft.com/office/powerpoint/2010/main" val="3825988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After mapping, we quantify</a:t>
            </a:r>
            <a:r>
              <a:rPr lang="en-US" baseline="0" dirty="0"/>
              <a:t> the carbon benefits of the recommended practices based on the site and scale of the practice.</a:t>
            </a:r>
          </a:p>
          <a:p>
            <a:endParaRPr lang="en-US" baseline="0" dirty="0"/>
          </a:p>
          <a:p>
            <a:r>
              <a:rPr lang="en-US" baseline="0" dirty="0"/>
              <a:t>For example, a ¼” application of compost on pasture has the potential to sequester nearly 1.5 metric </a:t>
            </a:r>
            <a:r>
              <a:rPr lang="en-US" baseline="0" dirty="0" err="1"/>
              <a:t>tonnes</a:t>
            </a:r>
            <a:r>
              <a:rPr lang="en-US" baseline="0" dirty="0"/>
              <a:t> of CO2 equivalent per acre per year, so the 10 acre application in “Mikes Meadow” would capture 14.9 CO2e </a:t>
            </a:r>
            <a:r>
              <a:rPr lang="en-US" baseline="0" dirty="0" err="1"/>
              <a:t>tonnes</a:t>
            </a:r>
            <a:r>
              <a:rPr lang="en-US" baseline="0" dirty="0"/>
              <a:t>/year. </a:t>
            </a:r>
          </a:p>
          <a:p>
            <a:endParaRPr lang="en-US" baseline="0" dirty="0"/>
          </a:p>
          <a:p>
            <a:r>
              <a:rPr lang="en-US" baseline="0" dirty="0"/>
              <a:t>Bottom section: practices without a quantifiable carbon benefit. May not have direct carbon benefit, but have indirect carbon benefits. For example, testing coyote brush control with goats would reduce GHG emissions from annual mowing. Or repairing a road may lead to the ability to do conservation grazing on a pasture that is continuously grazed because it is too difficult to access.</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D3BAF6D6-FA86-4A82-BEB7-36CB40F52A68}" type="slidenum">
              <a:rPr lang="en-US" smtClean="0"/>
              <a:t>7</a:t>
            </a:fld>
            <a:endParaRPr lang="en-US"/>
          </a:p>
        </p:txBody>
      </p:sp>
    </p:spTree>
    <p:extLst>
      <p:ext uri="{BB962C8B-B14F-4D97-AF65-F5344CB8AC3E}">
        <p14:creationId xmlns:p14="http://schemas.microsoft.com/office/powerpoint/2010/main" val="1009285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lvl="1"/>
            <a:r>
              <a:rPr lang="en-US" dirty="0"/>
              <a:t>Many</a:t>
            </a:r>
            <a:r>
              <a:rPr lang="en-US" baseline="0" dirty="0"/>
              <a:t> of the practices recommended for carbon farming have many co-benefits, which will benefit the farming or ranching operation, like improved water holding capacity of soils, improved forage, and soil fertility</a:t>
            </a:r>
          </a:p>
          <a:p>
            <a:pPr lvl="1"/>
            <a:endParaRPr lang="en-US" baseline="0" dirty="0"/>
          </a:p>
          <a:p>
            <a:pPr lvl="1"/>
            <a:r>
              <a:rPr lang="en-US" baseline="0" dirty="0"/>
              <a:t>Other practices have larger benefits that will be felt beyond those property lines- like building habitat or improving water quality. </a:t>
            </a:r>
          </a:p>
          <a:p>
            <a:pPr lvl="1"/>
            <a:endParaRPr lang="en-US" baseline="0" dirty="0"/>
          </a:p>
        </p:txBody>
      </p:sp>
      <p:sp>
        <p:nvSpPr>
          <p:cNvPr id="4" name="Slide Number Placeholder 3"/>
          <p:cNvSpPr>
            <a:spLocks noGrp="1"/>
          </p:cNvSpPr>
          <p:nvPr>
            <p:ph type="sldNum" sz="quarter" idx="10"/>
          </p:nvPr>
        </p:nvSpPr>
        <p:spPr/>
        <p:txBody>
          <a:bodyPr/>
          <a:lstStyle/>
          <a:p>
            <a:fld id="{D3BAF6D6-FA86-4A82-BEB7-36CB40F52A68}" type="slidenum">
              <a:rPr lang="en-US" smtClean="0"/>
              <a:t>8</a:t>
            </a:fld>
            <a:endParaRPr lang="en-US"/>
          </a:p>
        </p:txBody>
      </p:sp>
    </p:spTree>
    <p:extLst>
      <p:ext uri="{BB962C8B-B14F-4D97-AF65-F5344CB8AC3E}">
        <p14:creationId xmlns:p14="http://schemas.microsoft.com/office/powerpoint/2010/main" val="4171675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0" indent="0">
              <a:buNone/>
            </a:pPr>
            <a:r>
              <a:rPr lang="en-US" dirty="0"/>
              <a:t>3. Develop plan. </a:t>
            </a:r>
          </a:p>
          <a:p>
            <a:pPr marL="0" indent="0">
              <a:buNone/>
            </a:pPr>
            <a:r>
              <a:rPr lang="en-US" dirty="0"/>
              <a:t>Another collaborative step. </a:t>
            </a:r>
          </a:p>
          <a:p>
            <a:pPr marL="0" indent="0">
              <a:buNone/>
            </a:pPr>
            <a:endParaRPr lang="en-US" dirty="0"/>
          </a:p>
          <a:p>
            <a:pPr marL="0" indent="0">
              <a:buNone/>
            </a:pPr>
            <a:r>
              <a:rPr lang="en-US" dirty="0"/>
              <a:t>Weighing trade offs of practices and</a:t>
            </a:r>
            <a:r>
              <a:rPr lang="en-US" baseline="0" dirty="0"/>
              <a:t> how they may impact or benefit the operation:</a:t>
            </a:r>
          </a:p>
          <a:p>
            <a:pPr marL="0" indent="0">
              <a:buNone/>
            </a:pPr>
            <a:r>
              <a:rPr lang="en-US" baseline="0" dirty="0"/>
              <a:t>-</a:t>
            </a:r>
            <a:r>
              <a:rPr lang="en-US" baseline="0" dirty="0" err="1"/>
              <a:t>TomKat</a:t>
            </a:r>
            <a:r>
              <a:rPr lang="en-US" baseline="0" dirty="0"/>
              <a:t>: Recommended </a:t>
            </a:r>
            <a:r>
              <a:rPr lang="en-US" baseline="0" dirty="0" err="1"/>
              <a:t>silvopasture</a:t>
            </a:r>
            <a:r>
              <a:rPr lang="en-US" baseline="0" dirty="0"/>
              <a:t> for a pasture. Learned from Point Blue, who partners with </a:t>
            </a:r>
            <a:r>
              <a:rPr lang="en-US" baseline="0" dirty="0" err="1"/>
              <a:t>TomKat</a:t>
            </a:r>
            <a:r>
              <a:rPr lang="en-US" baseline="0" dirty="0"/>
              <a:t>, that the recommended area was prime habitat for a protected bird</a:t>
            </a:r>
          </a:p>
          <a:p>
            <a:pPr marL="0" indent="0">
              <a:buNone/>
            </a:pPr>
            <a:r>
              <a:rPr lang="en-US" baseline="0" dirty="0"/>
              <a:t>-Most feasibility issues that have come up for us are around access. So like I mentioned before, road issues that would prevent equipment access. Or even quantity of compost in SMC has been an issue.</a:t>
            </a:r>
          </a:p>
          <a:p>
            <a:pPr marL="0" indent="0">
              <a:buNone/>
            </a:pPr>
            <a:br>
              <a:rPr lang="en-US" baseline="0" dirty="0"/>
            </a:br>
            <a:r>
              <a:rPr lang="en-US" baseline="0" dirty="0"/>
              <a:t>We also make recommendations on prioritization of practices in our plans and potential funding assistance for implementation.</a:t>
            </a:r>
          </a:p>
          <a:p>
            <a:pPr marL="0" indent="0">
              <a:buNone/>
            </a:pPr>
            <a:r>
              <a:rPr lang="en-US" baseline="0" dirty="0"/>
              <a:t>Since we have relationships with so many farms and ranches, we know what projects need to be implemented, so we stay in touch often around funding opportunities.</a:t>
            </a:r>
            <a:endParaRPr lang="en-US" dirty="0"/>
          </a:p>
          <a:p>
            <a:pPr marL="0" indent="0">
              <a:buNone/>
            </a:pPr>
            <a:endParaRPr lang="en-US" dirty="0"/>
          </a:p>
          <a:p>
            <a:pPr marL="0" indent="0">
              <a:buNone/>
            </a:pPr>
            <a:r>
              <a:rPr lang="en-US" dirty="0"/>
              <a:t>4. Implement plan and evaluate the success of the practices.</a:t>
            </a:r>
          </a:p>
          <a:p>
            <a:pPr marL="0" indent="0">
              <a:buNone/>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are meant to be living documents, to be updated as operations and conditions change.</a:t>
            </a:r>
          </a:p>
          <a:p>
            <a:pPr marL="0" indent="0">
              <a:buNone/>
            </a:pPr>
            <a:endParaRPr lang="en-US" dirty="0"/>
          </a:p>
          <a:p>
            <a:endParaRPr lang="en-US" dirty="0"/>
          </a:p>
        </p:txBody>
      </p:sp>
      <p:sp>
        <p:nvSpPr>
          <p:cNvPr id="4" name="Slide Number Placeholder 3"/>
          <p:cNvSpPr>
            <a:spLocks noGrp="1"/>
          </p:cNvSpPr>
          <p:nvPr>
            <p:ph type="sldNum" sz="quarter" idx="10"/>
          </p:nvPr>
        </p:nvSpPr>
        <p:spPr/>
        <p:txBody>
          <a:bodyPr/>
          <a:lstStyle/>
          <a:p>
            <a:fld id="{D3BAF6D6-FA86-4A82-BEB7-36CB40F52A68}" type="slidenum">
              <a:rPr lang="en-US" smtClean="0"/>
              <a:t>9</a:t>
            </a:fld>
            <a:endParaRPr lang="en-US"/>
          </a:p>
        </p:txBody>
      </p:sp>
    </p:spTree>
    <p:extLst>
      <p:ext uri="{BB962C8B-B14F-4D97-AF65-F5344CB8AC3E}">
        <p14:creationId xmlns:p14="http://schemas.microsoft.com/office/powerpoint/2010/main" val="3786748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E813C-7C81-4D57-9262-D1A3E4DC1C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E1868D-CB5F-473D-823F-88AF6C23B1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F7941D-92A0-4E3F-B80B-61F18672A846}"/>
              </a:ext>
            </a:extLst>
          </p:cNvPr>
          <p:cNvSpPr>
            <a:spLocks noGrp="1"/>
          </p:cNvSpPr>
          <p:nvPr>
            <p:ph type="dt" sz="half" idx="10"/>
          </p:nvPr>
        </p:nvSpPr>
        <p:spPr/>
        <p:txBody>
          <a:bodyPr/>
          <a:lstStyle/>
          <a:p>
            <a:fld id="{CD71FB97-38C8-4042-A4EE-6D7865FEF0C4}" type="datetimeFigureOut">
              <a:rPr lang="en-US" smtClean="0"/>
              <a:t>3/15/2018</a:t>
            </a:fld>
            <a:endParaRPr lang="en-US"/>
          </a:p>
        </p:txBody>
      </p:sp>
      <p:sp>
        <p:nvSpPr>
          <p:cNvPr id="5" name="Footer Placeholder 4">
            <a:extLst>
              <a:ext uri="{FF2B5EF4-FFF2-40B4-BE49-F238E27FC236}">
                <a16:creationId xmlns:a16="http://schemas.microsoft.com/office/drawing/2014/main" id="{F1BE19E3-4227-48B9-8ADC-07AE195F16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A3DD35-3863-42A6-8430-9C8E8BC7B668}"/>
              </a:ext>
            </a:extLst>
          </p:cNvPr>
          <p:cNvSpPr>
            <a:spLocks noGrp="1"/>
          </p:cNvSpPr>
          <p:nvPr>
            <p:ph type="sldNum" sz="quarter" idx="12"/>
          </p:nvPr>
        </p:nvSpPr>
        <p:spPr/>
        <p:txBody>
          <a:bodyPr/>
          <a:lstStyle/>
          <a:p>
            <a:fld id="{5D9341AF-D57D-47B2-A627-2088CD9D2877}" type="slidenum">
              <a:rPr lang="en-US" smtClean="0"/>
              <a:t>‹#›</a:t>
            </a:fld>
            <a:endParaRPr lang="en-US"/>
          </a:p>
        </p:txBody>
      </p:sp>
    </p:spTree>
    <p:extLst>
      <p:ext uri="{BB962C8B-B14F-4D97-AF65-F5344CB8AC3E}">
        <p14:creationId xmlns:p14="http://schemas.microsoft.com/office/powerpoint/2010/main" val="3343976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F4BB2-FE38-464F-ADB3-699E2379FE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50D519-52AC-4F7C-ACE5-09C244C515C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5F1CD-B009-4272-A427-BFDFD40FEDE0}"/>
              </a:ext>
            </a:extLst>
          </p:cNvPr>
          <p:cNvSpPr>
            <a:spLocks noGrp="1"/>
          </p:cNvSpPr>
          <p:nvPr>
            <p:ph type="dt" sz="half" idx="10"/>
          </p:nvPr>
        </p:nvSpPr>
        <p:spPr/>
        <p:txBody>
          <a:bodyPr/>
          <a:lstStyle/>
          <a:p>
            <a:fld id="{CD71FB97-38C8-4042-A4EE-6D7865FEF0C4}" type="datetimeFigureOut">
              <a:rPr lang="en-US" smtClean="0"/>
              <a:t>3/15/2018</a:t>
            </a:fld>
            <a:endParaRPr lang="en-US"/>
          </a:p>
        </p:txBody>
      </p:sp>
      <p:sp>
        <p:nvSpPr>
          <p:cNvPr id="5" name="Footer Placeholder 4">
            <a:extLst>
              <a:ext uri="{FF2B5EF4-FFF2-40B4-BE49-F238E27FC236}">
                <a16:creationId xmlns:a16="http://schemas.microsoft.com/office/drawing/2014/main" id="{B277B545-113D-4377-AC5A-B317CD1E9B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6E4F5D-099D-4B43-9FEA-BD89BB86774E}"/>
              </a:ext>
            </a:extLst>
          </p:cNvPr>
          <p:cNvSpPr>
            <a:spLocks noGrp="1"/>
          </p:cNvSpPr>
          <p:nvPr>
            <p:ph type="sldNum" sz="quarter" idx="12"/>
          </p:nvPr>
        </p:nvSpPr>
        <p:spPr/>
        <p:txBody>
          <a:bodyPr/>
          <a:lstStyle/>
          <a:p>
            <a:fld id="{5D9341AF-D57D-47B2-A627-2088CD9D2877}" type="slidenum">
              <a:rPr lang="en-US" smtClean="0"/>
              <a:t>‹#›</a:t>
            </a:fld>
            <a:endParaRPr lang="en-US"/>
          </a:p>
        </p:txBody>
      </p:sp>
    </p:spTree>
    <p:extLst>
      <p:ext uri="{BB962C8B-B14F-4D97-AF65-F5344CB8AC3E}">
        <p14:creationId xmlns:p14="http://schemas.microsoft.com/office/powerpoint/2010/main" val="3350198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58C552-CD48-452C-82ED-98DB45E89C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AC0FB0-EDA7-406D-88F7-2DD565E5229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F49725-C9BA-4227-AE92-CFB7B2B5CD9C}"/>
              </a:ext>
            </a:extLst>
          </p:cNvPr>
          <p:cNvSpPr>
            <a:spLocks noGrp="1"/>
          </p:cNvSpPr>
          <p:nvPr>
            <p:ph type="dt" sz="half" idx="10"/>
          </p:nvPr>
        </p:nvSpPr>
        <p:spPr/>
        <p:txBody>
          <a:bodyPr/>
          <a:lstStyle/>
          <a:p>
            <a:fld id="{CD71FB97-38C8-4042-A4EE-6D7865FEF0C4}" type="datetimeFigureOut">
              <a:rPr lang="en-US" smtClean="0"/>
              <a:t>3/15/2018</a:t>
            </a:fld>
            <a:endParaRPr lang="en-US"/>
          </a:p>
        </p:txBody>
      </p:sp>
      <p:sp>
        <p:nvSpPr>
          <p:cNvPr id="5" name="Footer Placeholder 4">
            <a:extLst>
              <a:ext uri="{FF2B5EF4-FFF2-40B4-BE49-F238E27FC236}">
                <a16:creationId xmlns:a16="http://schemas.microsoft.com/office/drawing/2014/main" id="{7774DE1E-5283-4F6C-9772-998F30B0E8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785B7-5DE1-4924-AF98-079A1928D182}"/>
              </a:ext>
            </a:extLst>
          </p:cNvPr>
          <p:cNvSpPr>
            <a:spLocks noGrp="1"/>
          </p:cNvSpPr>
          <p:nvPr>
            <p:ph type="sldNum" sz="quarter" idx="12"/>
          </p:nvPr>
        </p:nvSpPr>
        <p:spPr/>
        <p:txBody>
          <a:bodyPr/>
          <a:lstStyle/>
          <a:p>
            <a:fld id="{5D9341AF-D57D-47B2-A627-2088CD9D2877}" type="slidenum">
              <a:rPr lang="en-US" smtClean="0"/>
              <a:t>‹#›</a:t>
            </a:fld>
            <a:endParaRPr lang="en-US"/>
          </a:p>
        </p:txBody>
      </p:sp>
    </p:spTree>
    <p:extLst>
      <p:ext uri="{BB962C8B-B14F-4D97-AF65-F5344CB8AC3E}">
        <p14:creationId xmlns:p14="http://schemas.microsoft.com/office/powerpoint/2010/main" val="1048258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0DF23-FC45-42EB-8E4E-F33B123E82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D52C5D-8209-4DD6-8FA0-00FD31BDEE2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152C3F-8151-4843-95D8-6A17940C2E32}"/>
              </a:ext>
            </a:extLst>
          </p:cNvPr>
          <p:cNvSpPr>
            <a:spLocks noGrp="1"/>
          </p:cNvSpPr>
          <p:nvPr>
            <p:ph type="dt" sz="half" idx="10"/>
          </p:nvPr>
        </p:nvSpPr>
        <p:spPr/>
        <p:txBody>
          <a:bodyPr/>
          <a:lstStyle/>
          <a:p>
            <a:fld id="{CD71FB97-38C8-4042-A4EE-6D7865FEF0C4}" type="datetimeFigureOut">
              <a:rPr lang="en-US" smtClean="0"/>
              <a:t>3/15/2018</a:t>
            </a:fld>
            <a:endParaRPr lang="en-US"/>
          </a:p>
        </p:txBody>
      </p:sp>
      <p:sp>
        <p:nvSpPr>
          <p:cNvPr id="5" name="Footer Placeholder 4">
            <a:extLst>
              <a:ext uri="{FF2B5EF4-FFF2-40B4-BE49-F238E27FC236}">
                <a16:creationId xmlns:a16="http://schemas.microsoft.com/office/drawing/2014/main" id="{EC097C7A-7B64-4CB1-9104-2B06D8E07C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31140D-C330-4E97-B6A6-769A85BDE676}"/>
              </a:ext>
            </a:extLst>
          </p:cNvPr>
          <p:cNvSpPr>
            <a:spLocks noGrp="1"/>
          </p:cNvSpPr>
          <p:nvPr>
            <p:ph type="sldNum" sz="quarter" idx="12"/>
          </p:nvPr>
        </p:nvSpPr>
        <p:spPr/>
        <p:txBody>
          <a:bodyPr/>
          <a:lstStyle/>
          <a:p>
            <a:fld id="{5D9341AF-D57D-47B2-A627-2088CD9D2877}" type="slidenum">
              <a:rPr lang="en-US" smtClean="0"/>
              <a:t>‹#›</a:t>
            </a:fld>
            <a:endParaRPr lang="en-US"/>
          </a:p>
        </p:txBody>
      </p:sp>
    </p:spTree>
    <p:extLst>
      <p:ext uri="{BB962C8B-B14F-4D97-AF65-F5344CB8AC3E}">
        <p14:creationId xmlns:p14="http://schemas.microsoft.com/office/powerpoint/2010/main" val="2423955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ACF06-FAA1-4FE8-AE1C-447FDAC175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DD19D7-670E-45D8-BE74-8BC2C5200C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E4B9D64-9D41-43E0-B225-C3082F1CF88A}"/>
              </a:ext>
            </a:extLst>
          </p:cNvPr>
          <p:cNvSpPr>
            <a:spLocks noGrp="1"/>
          </p:cNvSpPr>
          <p:nvPr>
            <p:ph type="dt" sz="half" idx="10"/>
          </p:nvPr>
        </p:nvSpPr>
        <p:spPr/>
        <p:txBody>
          <a:bodyPr/>
          <a:lstStyle/>
          <a:p>
            <a:fld id="{CD71FB97-38C8-4042-A4EE-6D7865FEF0C4}" type="datetimeFigureOut">
              <a:rPr lang="en-US" smtClean="0"/>
              <a:t>3/15/2018</a:t>
            </a:fld>
            <a:endParaRPr lang="en-US"/>
          </a:p>
        </p:txBody>
      </p:sp>
      <p:sp>
        <p:nvSpPr>
          <p:cNvPr id="5" name="Footer Placeholder 4">
            <a:extLst>
              <a:ext uri="{FF2B5EF4-FFF2-40B4-BE49-F238E27FC236}">
                <a16:creationId xmlns:a16="http://schemas.microsoft.com/office/drawing/2014/main" id="{5F72F4FE-523B-4740-AD83-6AE2FE31D7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F5030-89F0-43A2-87DE-4F115042691A}"/>
              </a:ext>
            </a:extLst>
          </p:cNvPr>
          <p:cNvSpPr>
            <a:spLocks noGrp="1"/>
          </p:cNvSpPr>
          <p:nvPr>
            <p:ph type="sldNum" sz="quarter" idx="12"/>
          </p:nvPr>
        </p:nvSpPr>
        <p:spPr/>
        <p:txBody>
          <a:bodyPr/>
          <a:lstStyle/>
          <a:p>
            <a:fld id="{5D9341AF-D57D-47B2-A627-2088CD9D2877}" type="slidenum">
              <a:rPr lang="en-US" smtClean="0"/>
              <a:t>‹#›</a:t>
            </a:fld>
            <a:endParaRPr lang="en-US"/>
          </a:p>
        </p:txBody>
      </p:sp>
    </p:spTree>
    <p:extLst>
      <p:ext uri="{BB962C8B-B14F-4D97-AF65-F5344CB8AC3E}">
        <p14:creationId xmlns:p14="http://schemas.microsoft.com/office/powerpoint/2010/main" val="4240663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59D35-E51C-41A7-B9D9-5D0A1D8F3B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6FC7CE-5F68-4032-9DE8-17983AD0E18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3F8223-742E-469C-A911-AD7BE8AD927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985BA2-9ACD-4268-9D1C-F1ED2564FF12}"/>
              </a:ext>
            </a:extLst>
          </p:cNvPr>
          <p:cNvSpPr>
            <a:spLocks noGrp="1"/>
          </p:cNvSpPr>
          <p:nvPr>
            <p:ph type="dt" sz="half" idx="10"/>
          </p:nvPr>
        </p:nvSpPr>
        <p:spPr/>
        <p:txBody>
          <a:bodyPr/>
          <a:lstStyle/>
          <a:p>
            <a:fld id="{CD71FB97-38C8-4042-A4EE-6D7865FEF0C4}" type="datetimeFigureOut">
              <a:rPr lang="en-US" smtClean="0"/>
              <a:t>3/15/2018</a:t>
            </a:fld>
            <a:endParaRPr lang="en-US"/>
          </a:p>
        </p:txBody>
      </p:sp>
      <p:sp>
        <p:nvSpPr>
          <p:cNvPr id="6" name="Footer Placeholder 5">
            <a:extLst>
              <a:ext uri="{FF2B5EF4-FFF2-40B4-BE49-F238E27FC236}">
                <a16:creationId xmlns:a16="http://schemas.microsoft.com/office/drawing/2014/main" id="{C9952500-425E-4271-BA56-29A29B104D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67B0B-8967-4516-B225-BBCA2355573E}"/>
              </a:ext>
            </a:extLst>
          </p:cNvPr>
          <p:cNvSpPr>
            <a:spLocks noGrp="1"/>
          </p:cNvSpPr>
          <p:nvPr>
            <p:ph type="sldNum" sz="quarter" idx="12"/>
          </p:nvPr>
        </p:nvSpPr>
        <p:spPr/>
        <p:txBody>
          <a:bodyPr/>
          <a:lstStyle/>
          <a:p>
            <a:fld id="{5D9341AF-D57D-47B2-A627-2088CD9D2877}" type="slidenum">
              <a:rPr lang="en-US" smtClean="0"/>
              <a:t>‹#›</a:t>
            </a:fld>
            <a:endParaRPr lang="en-US"/>
          </a:p>
        </p:txBody>
      </p:sp>
    </p:spTree>
    <p:extLst>
      <p:ext uri="{BB962C8B-B14F-4D97-AF65-F5344CB8AC3E}">
        <p14:creationId xmlns:p14="http://schemas.microsoft.com/office/powerpoint/2010/main" val="3593501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41EB3-AFA8-4DBA-968F-02371195DF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A72896-13C1-42B4-9D32-5725708953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7EE1F44-6A2F-4353-8986-3F8FDEE583D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D31E38-EB09-4AB5-8909-7BEFB8AE92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9CB4666-960F-488A-99EA-581E52CA0AD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5D847C-861A-474A-A3E9-A2EAD91FE235}"/>
              </a:ext>
            </a:extLst>
          </p:cNvPr>
          <p:cNvSpPr>
            <a:spLocks noGrp="1"/>
          </p:cNvSpPr>
          <p:nvPr>
            <p:ph type="dt" sz="half" idx="10"/>
          </p:nvPr>
        </p:nvSpPr>
        <p:spPr/>
        <p:txBody>
          <a:bodyPr/>
          <a:lstStyle/>
          <a:p>
            <a:fld id="{CD71FB97-38C8-4042-A4EE-6D7865FEF0C4}" type="datetimeFigureOut">
              <a:rPr lang="en-US" smtClean="0"/>
              <a:t>3/15/2018</a:t>
            </a:fld>
            <a:endParaRPr lang="en-US"/>
          </a:p>
        </p:txBody>
      </p:sp>
      <p:sp>
        <p:nvSpPr>
          <p:cNvPr id="8" name="Footer Placeholder 7">
            <a:extLst>
              <a:ext uri="{FF2B5EF4-FFF2-40B4-BE49-F238E27FC236}">
                <a16:creationId xmlns:a16="http://schemas.microsoft.com/office/drawing/2014/main" id="{B79FE0E2-288A-46D4-9AA9-D7F6C9C2CA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E0B6FA-BA31-4823-85EC-59E33B3752B7}"/>
              </a:ext>
            </a:extLst>
          </p:cNvPr>
          <p:cNvSpPr>
            <a:spLocks noGrp="1"/>
          </p:cNvSpPr>
          <p:nvPr>
            <p:ph type="sldNum" sz="quarter" idx="12"/>
          </p:nvPr>
        </p:nvSpPr>
        <p:spPr/>
        <p:txBody>
          <a:bodyPr/>
          <a:lstStyle/>
          <a:p>
            <a:fld id="{5D9341AF-D57D-47B2-A627-2088CD9D2877}" type="slidenum">
              <a:rPr lang="en-US" smtClean="0"/>
              <a:t>‹#›</a:t>
            </a:fld>
            <a:endParaRPr lang="en-US"/>
          </a:p>
        </p:txBody>
      </p:sp>
    </p:spTree>
    <p:extLst>
      <p:ext uri="{BB962C8B-B14F-4D97-AF65-F5344CB8AC3E}">
        <p14:creationId xmlns:p14="http://schemas.microsoft.com/office/powerpoint/2010/main" val="3663599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CBAF0-10EC-4162-A6E2-80C2351BE8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C8186A-11DB-45B9-9045-C60102D4689A}"/>
              </a:ext>
            </a:extLst>
          </p:cNvPr>
          <p:cNvSpPr>
            <a:spLocks noGrp="1"/>
          </p:cNvSpPr>
          <p:nvPr>
            <p:ph type="dt" sz="half" idx="10"/>
          </p:nvPr>
        </p:nvSpPr>
        <p:spPr/>
        <p:txBody>
          <a:bodyPr/>
          <a:lstStyle/>
          <a:p>
            <a:fld id="{CD71FB97-38C8-4042-A4EE-6D7865FEF0C4}" type="datetimeFigureOut">
              <a:rPr lang="en-US" smtClean="0"/>
              <a:t>3/15/2018</a:t>
            </a:fld>
            <a:endParaRPr lang="en-US"/>
          </a:p>
        </p:txBody>
      </p:sp>
      <p:sp>
        <p:nvSpPr>
          <p:cNvPr id="4" name="Footer Placeholder 3">
            <a:extLst>
              <a:ext uri="{FF2B5EF4-FFF2-40B4-BE49-F238E27FC236}">
                <a16:creationId xmlns:a16="http://schemas.microsoft.com/office/drawing/2014/main" id="{B3EA48C9-F94F-4372-BC71-00136C81E9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C2C2BA-8DFB-4ECF-93F6-E92E92644561}"/>
              </a:ext>
            </a:extLst>
          </p:cNvPr>
          <p:cNvSpPr>
            <a:spLocks noGrp="1"/>
          </p:cNvSpPr>
          <p:nvPr>
            <p:ph type="sldNum" sz="quarter" idx="12"/>
          </p:nvPr>
        </p:nvSpPr>
        <p:spPr/>
        <p:txBody>
          <a:bodyPr/>
          <a:lstStyle/>
          <a:p>
            <a:fld id="{5D9341AF-D57D-47B2-A627-2088CD9D2877}" type="slidenum">
              <a:rPr lang="en-US" smtClean="0"/>
              <a:t>‹#›</a:t>
            </a:fld>
            <a:endParaRPr lang="en-US"/>
          </a:p>
        </p:txBody>
      </p:sp>
    </p:spTree>
    <p:extLst>
      <p:ext uri="{BB962C8B-B14F-4D97-AF65-F5344CB8AC3E}">
        <p14:creationId xmlns:p14="http://schemas.microsoft.com/office/powerpoint/2010/main" val="2771513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DB3233-290B-4109-959B-3DFEC6D715C4}"/>
              </a:ext>
            </a:extLst>
          </p:cNvPr>
          <p:cNvSpPr>
            <a:spLocks noGrp="1"/>
          </p:cNvSpPr>
          <p:nvPr>
            <p:ph type="dt" sz="half" idx="10"/>
          </p:nvPr>
        </p:nvSpPr>
        <p:spPr/>
        <p:txBody>
          <a:bodyPr/>
          <a:lstStyle/>
          <a:p>
            <a:fld id="{CD71FB97-38C8-4042-A4EE-6D7865FEF0C4}" type="datetimeFigureOut">
              <a:rPr lang="en-US" smtClean="0"/>
              <a:t>3/15/2018</a:t>
            </a:fld>
            <a:endParaRPr lang="en-US"/>
          </a:p>
        </p:txBody>
      </p:sp>
      <p:sp>
        <p:nvSpPr>
          <p:cNvPr id="3" name="Footer Placeholder 2">
            <a:extLst>
              <a:ext uri="{FF2B5EF4-FFF2-40B4-BE49-F238E27FC236}">
                <a16:creationId xmlns:a16="http://schemas.microsoft.com/office/drawing/2014/main" id="{BB208DB1-5679-4D7A-844D-3ED404F59A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58D490-2310-473C-A28E-46B542E5788A}"/>
              </a:ext>
            </a:extLst>
          </p:cNvPr>
          <p:cNvSpPr>
            <a:spLocks noGrp="1"/>
          </p:cNvSpPr>
          <p:nvPr>
            <p:ph type="sldNum" sz="quarter" idx="12"/>
          </p:nvPr>
        </p:nvSpPr>
        <p:spPr/>
        <p:txBody>
          <a:bodyPr/>
          <a:lstStyle/>
          <a:p>
            <a:fld id="{5D9341AF-D57D-47B2-A627-2088CD9D2877}" type="slidenum">
              <a:rPr lang="en-US" smtClean="0"/>
              <a:t>‹#›</a:t>
            </a:fld>
            <a:endParaRPr lang="en-US"/>
          </a:p>
        </p:txBody>
      </p:sp>
    </p:spTree>
    <p:extLst>
      <p:ext uri="{BB962C8B-B14F-4D97-AF65-F5344CB8AC3E}">
        <p14:creationId xmlns:p14="http://schemas.microsoft.com/office/powerpoint/2010/main" val="1557212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9A27D-7596-4F31-9CF3-2386E71B57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268F9F-3DAC-4E2E-87D5-779CEAA685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A4879A-9EB0-4D53-9BDD-C036B80D0F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007F75D-4B45-4177-8465-AD8A20F26736}"/>
              </a:ext>
            </a:extLst>
          </p:cNvPr>
          <p:cNvSpPr>
            <a:spLocks noGrp="1"/>
          </p:cNvSpPr>
          <p:nvPr>
            <p:ph type="dt" sz="half" idx="10"/>
          </p:nvPr>
        </p:nvSpPr>
        <p:spPr/>
        <p:txBody>
          <a:bodyPr/>
          <a:lstStyle/>
          <a:p>
            <a:fld id="{CD71FB97-38C8-4042-A4EE-6D7865FEF0C4}" type="datetimeFigureOut">
              <a:rPr lang="en-US" smtClean="0"/>
              <a:t>3/15/2018</a:t>
            </a:fld>
            <a:endParaRPr lang="en-US"/>
          </a:p>
        </p:txBody>
      </p:sp>
      <p:sp>
        <p:nvSpPr>
          <p:cNvPr id="6" name="Footer Placeholder 5">
            <a:extLst>
              <a:ext uri="{FF2B5EF4-FFF2-40B4-BE49-F238E27FC236}">
                <a16:creationId xmlns:a16="http://schemas.microsoft.com/office/drawing/2014/main" id="{7093E84C-2FD4-46DA-BCC2-2A5D010835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18E1C5-20EB-40E7-AD91-969FD2312CD0}"/>
              </a:ext>
            </a:extLst>
          </p:cNvPr>
          <p:cNvSpPr>
            <a:spLocks noGrp="1"/>
          </p:cNvSpPr>
          <p:nvPr>
            <p:ph type="sldNum" sz="quarter" idx="12"/>
          </p:nvPr>
        </p:nvSpPr>
        <p:spPr/>
        <p:txBody>
          <a:bodyPr/>
          <a:lstStyle/>
          <a:p>
            <a:fld id="{5D9341AF-D57D-47B2-A627-2088CD9D2877}" type="slidenum">
              <a:rPr lang="en-US" smtClean="0"/>
              <a:t>‹#›</a:t>
            </a:fld>
            <a:endParaRPr lang="en-US"/>
          </a:p>
        </p:txBody>
      </p:sp>
    </p:spTree>
    <p:extLst>
      <p:ext uri="{BB962C8B-B14F-4D97-AF65-F5344CB8AC3E}">
        <p14:creationId xmlns:p14="http://schemas.microsoft.com/office/powerpoint/2010/main" val="1683198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5C36E-71BB-433C-AC58-30FAFD7EDF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FB7AF4-569B-43FF-9454-89D19A95AB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662F0F-70FB-4141-B3DF-120D1CA7C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3C45BA-C0D2-44C3-A9E6-18AF6C8B03E1}"/>
              </a:ext>
            </a:extLst>
          </p:cNvPr>
          <p:cNvSpPr>
            <a:spLocks noGrp="1"/>
          </p:cNvSpPr>
          <p:nvPr>
            <p:ph type="dt" sz="half" idx="10"/>
          </p:nvPr>
        </p:nvSpPr>
        <p:spPr/>
        <p:txBody>
          <a:bodyPr/>
          <a:lstStyle/>
          <a:p>
            <a:fld id="{CD71FB97-38C8-4042-A4EE-6D7865FEF0C4}" type="datetimeFigureOut">
              <a:rPr lang="en-US" smtClean="0"/>
              <a:t>3/15/2018</a:t>
            </a:fld>
            <a:endParaRPr lang="en-US"/>
          </a:p>
        </p:txBody>
      </p:sp>
      <p:sp>
        <p:nvSpPr>
          <p:cNvPr id="6" name="Footer Placeholder 5">
            <a:extLst>
              <a:ext uri="{FF2B5EF4-FFF2-40B4-BE49-F238E27FC236}">
                <a16:creationId xmlns:a16="http://schemas.microsoft.com/office/drawing/2014/main" id="{02A6AFE5-B0FD-41E9-A4D2-29EBB48EE5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FE6D9F-11D3-4588-B43D-DBA3DB575678}"/>
              </a:ext>
            </a:extLst>
          </p:cNvPr>
          <p:cNvSpPr>
            <a:spLocks noGrp="1"/>
          </p:cNvSpPr>
          <p:nvPr>
            <p:ph type="sldNum" sz="quarter" idx="12"/>
          </p:nvPr>
        </p:nvSpPr>
        <p:spPr/>
        <p:txBody>
          <a:bodyPr/>
          <a:lstStyle/>
          <a:p>
            <a:fld id="{5D9341AF-D57D-47B2-A627-2088CD9D2877}" type="slidenum">
              <a:rPr lang="en-US" smtClean="0"/>
              <a:t>‹#›</a:t>
            </a:fld>
            <a:endParaRPr lang="en-US"/>
          </a:p>
        </p:txBody>
      </p:sp>
    </p:spTree>
    <p:extLst>
      <p:ext uri="{BB962C8B-B14F-4D97-AF65-F5344CB8AC3E}">
        <p14:creationId xmlns:p14="http://schemas.microsoft.com/office/powerpoint/2010/main" val="4112947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74C8FA-B419-4639-ACD2-25FB3561E3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4D792C-C85A-4BD5-9342-70CF1DC11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B0263D-274C-4A57-9376-E521AE1BAE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71FB97-38C8-4042-A4EE-6D7865FEF0C4}" type="datetimeFigureOut">
              <a:rPr lang="en-US" smtClean="0"/>
              <a:t>3/15/2018</a:t>
            </a:fld>
            <a:endParaRPr lang="en-US"/>
          </a:p>
        </p:txBody>
      </p:sp>
      <p:sp>
        <p:nvSpPr>
          <p:cNvPr id="5" name="Footer Placeholder 4">
            <a:extLst>
              <a:ext uri="{FF2B5EF4-FFF2-40B4-BE49-F238E27FC236}">
                <a16:creationId xmlns:a16="http://schemas.microsoft.com/office/drawing/2014/main" id="{89E5CBAA-EEFB-4668-96F0-16EC75E7C2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391A6C-B06A-4B0F-999E-419C6F6384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9341AF-D57D-47B2-A627-2088CD9D2877}" type="slidenum">
              <a:rPr lang="en-US" smtClean="0"/>
              <a:t>‹#›</a:t>
            </a:fld>
            <a:endParaRPr lang="en-US"/>
          </a:p>
        </p:txBody>
      </p:sp>
      <p:pic>
        <p:nvPicPr>
          <p:cNvPr id="7" name="Picture 6" descr="A close up of a logo&#10;&#10;Description generated with high confidence">
            <a:extLst>
              <a:ext uri="{FF2B5EF4-FFF2-40B4-BE49-F238E27FC236}">
                <a16:creationId xmlns:a16="http://schemas.microsoft.com/office/drawing/2014/main" id="{41166360-34BA-4449-8D4D-42FA167C928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8200" y="6341421"/>
            <a:ext cx="3005681" cy="443203"/>
          </a:xfrm>
          <a:prstGeom prst="rect">
            <a:avLst/>
          </a:prstGeom>
        </p:spPr>
      </p:pic>
      <p:cxnSp>
        <p:nvCxnSpPr>
          <p:cNvPr id="9" name="Straight Connector 8">
            <a:extLst>
              <a:ext uri="{FF2B5EF4-FFF2-40B4-BE49-F238E27FC236}">
                <a16:creationId xmlns:a16="http://schemas.microsoft.com/office/drawing/2014/main" id="{7D70665D-E479-4B60-BB1A-E89E33833457}"/>
              </a:ext>
            </a:extLst>
          </p:cNvPr>
          <p:cNvCxnSpPr/>
          <p:nvPr userDrawn="1"/>
        </p:nvCxnSpPr>
        <p:spPr>
          <a:xfrm>
            <a:off x="0" y="1089498"/>
            <a:ext cx="1242222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5586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F4CF84-0B17-43FB-A931-115C65A6A9E5}"/>
              </a:ext>
            </a:extLst>
          </p:cNvPr>
          <p:cNvSpPr>
            <a:spLocks noGrp="1"/>
          </p:cNvSpPr>
          <p:nvPr>
            <p:ph idx="1"/>
          </p:nvPr>
        </p:nvSpPr>
        <p:spPr>
          <a:xfrm>
            <a:off x="840920" y="1555015"/>
            <a:ext cx="9356273" cy="3995803"/>
          </a:xfrm>
        </p:spPr>
        <p:txBody>
          <a:bodyPr>
            <a:normAutofit/>
          </a:bodyPr>
          <a:lstStyle/>
          <a:p>
            <a:pPr marL="0" indent="0">
              <a:buNone/>
            </a:pPr>
            <a:r>
              <a:rPr lang="en-US" dirty="0"/>
              <a:t>Site specific comprehensive plans for farms and ranches</a:t>
            </a:r>
          </a:p>
          <a:p>
            <a:pPr lvl="1"/>
            <a:r>
              <a:rPr lang="en-US" dirty="0"/>
              <a:t>Store carbon in soils and vegetation</a:t>
            </a:r>
          </a:p>
          <a:p>
            <a:pPr lvl="1"/>
            <a:r>
              <a:rPr lang="en-US" dirty="0"/>
              <a:t>Reduce greenhouse gas emissions</a:t>
            </a:r>
          </a:p>
          <a:p>
            <a:pPr lvl="1"/>
            <a:r>
              <a:rPr lang="en-US" dirty="0"/>
              <a:t>Quantify carbon benefits</a:t>
            </a:r>
          </a:p>
          <a:p>
            <a:pPr lvl="1"/>
            <a:r>
              <a:rPr lang="en-US" dirty="0"/>
              <a:t>Co-benefits </a:t>
            </a:r>
          </a:p>
          <a:p>
            <a:pPr marL="0" indent="0">
              <a:buNone/>
            </a:pPr>
            <a:r>
              <a:rPr lang="en-US" dirty="0"/>
              <a:t>Utilizes NRCS conservation planning</a:t>
            </a:r>
          </a:p>
          <a:p>
            <a:pPr lvl="1"/>
            <a:r>
              <a:rPr lang="en-US" dirty="0"/>
              <a:t>Carbon lens</a:t>
            </a:r>
          </a:p>
        </p:txBody>
      </p:sp>
      <p:sp>
        <p:nvSpPr>
          <p:cNvPr id="7" name="Title 1"/>
          <p:cNvSpPr>
            <a:spLocks noGrp="1"/>
          </p:cNvSpPr>
          <p:nvPr>
            <p:ph type="title"/>
          </p:nvPr>
        </p:nvSpPr>
        <p:spPr>
          <a:xfrm>
            <a:off x="835480" y="151705"/>
            <a:ext cx="10515600" cy="1325563"/>
          </a:xfrm>
        </p:spPr>
        <p:txBody>
          <a:bodyPr/>
          <a:lstStyle/>
          <a:p>
            <a:r>
              <a:rPr lang="en-US" dirty="0"/>
              <a:t>Carbon Farm Planning</a:t>
            </a:r>
          </a:p>
        </p:txBody>
      </p:sp>
      <p:pic>
        <p:nvPicPr>
          <p:cNvPr id="8" name="Picture 7" descr="A herd of cattle grazing on a lush green field&#10;&#10;Description generated with very high confidence">
            <a:extLst>
              <a:ext uri="{FF2B5EF4-FFF2-40B4-BE49-F238E27FC236}">
                <a16:creationId xmlns:a16="http://schemas.microsoft.com/office/drawing/2014/main" id="{0549CB3A-94C4-4B49-A94E-1282F2002A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07" r="5764"/>
          <a:stretch/>
        </p:blipFill>
        <p:spPr>
          <a:xfrm>
            <a:off x="7200900" y="2129643"/>
            <a:ext cx="4642751" cy="3406131"/>
          </a:xfrm>
          <a:prstGeom prst="rect">
            <a:avLst/>
          </a:prstGeom>
        </p:spPr>
      </p:pic>
    </p:spTree>
    <p:extLst>
      <p:ext uri="{BB962C8B-B14F-4D97-AF65-F5344CB8AC3E}">
        <p14:creationId xmlns:p14="http://schemas.microsoft.com/office/powerpoint/2010/main" val="4291887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902980546"/>
              </p:ext>
            </p:extLst>
          </p:nvPr>
        </p:nvGraphicFramePr>
        <p:xfrm>
          <a:off x="1981200" y="77118"/>
          <a:ext cx="8229600" cy="60490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03190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674E2-3407-4075-B19C-018C361E8775}"/>
              </a:ext>
            </a:extLst>
          </p:cNvPr>
          <p:cNvSpPr>
            <a:spLocks noGrp="1"/>
          </p:cNvSpPr>
          <p:nvPr>
            <p:ph type="title"/>
          </p:nvPr>
        </p:nvSpPr>
        <p:spPr>
          <a:xfrm>
            <a:off x="838200" y="475293"/>
            <a:ext cx="10515600" cy="772795"/>
          </a:xfrm>
        </p:spPr>
        <p:txBody>
          <a:bodyPr>
            <a:normAutofit/>
          </a:bodyPr>
          <a:lstStyle/>
          <a:p>
            <a:r>
              <a:rPr lang="en-US" dirty="0"/>
              <a:t>Steps</a:t>
            </a:r>
          </a:p>
        </p:txBody>
      </p:sp>
      <p:sp>
        <p:nvSpPr>
          <p:cNvPr id="3" name="Content Placeholder 2">
            <a:extLst>
              <a:ext uri="{FF2B5EF4-FFF2-40B4-BE49-F238E27FC236}">
                <a16:creationId xmlns:a16="http://schemas.microsoft.com/office/drawing/2014/main" id="{912492CB-744D-4940-8766-8029B37C601C}"/>
              </a:ext>
            </a:extLst>
          </p:cNvPr>
          <p:cNvSpPr>
            <a:spLocks noGrp="1"/>
          </p:cNvSpPr>
          <p:nvPr>
            <p:ph idx="1"/>
          </p:nvPr>
        </p:nvSpPr>
        <p:spPr>
          <a:xfrm>
            <a:off x="838200" y="1381760"/>
            <a:ext cx="9326336" cy="4795203"/>
          </a:xfrm>
        </p:spPr>
        <p:txBody>
          <a:bodyPr>
            <a:normAutofit/>
          </a:bodyPr>
          <a:lstStyle/>
          <a:p>
            <a:pPr marL="0" indent="0">
              <a:buNone/>
            </a:pPr>
            <a:r>
              <a:rPr lang="en-US" dirty="0"/>
              <a:t>1. Inventory resources</a:t>
            </a:r>
          </a:p>
          <a:p>
            <a:pPr marL="0" indent="0">
              <a:buNone/>
            </a:pPr>
            <a:r>
              <a:rPr lang="en-US" dirty="0"/>
              <a:t>2. Identify and quantify potential carbon benefits &amp; Identify potential co-benefits</a:t>
            </a:r>
          </a:p>
          <a:p>
            <a:pPr marL="0" indent="0">
              <a:buNone/>
            </a:pPr>
            <a:r>
              <a:rPr lang="en-US" dirty="0">
                <a:solidFill>
                  <a:srgbClr val="000000"/>
                </a:solidFill>
              </a:rPr>
              <a:t>3. Develop plan with landowner</a:t>
            </a:r>
          </a:p>
          <a:p>
            <a:pPr marL="0" indent="0">
              <a:buNone/>
            </a:pPr>
            <a:r>
              <a:rPr lang="en-US" dirty="0">
                <a:solidFill>
                  <a:schemeClr val="accent5">
                    <a:lumMod val="75000"/>
                  </a:schemeClr>
                </a:solidFill>
              </a:rPr>
              <a:t>4. Implement plan and evaluate</a:t>
            </a:r>
          </a:p>
          <a:p>
            <a:pPr marL="0" indent="0">
              <a:buNone/>
            </a:pPr>
            <a:endParaRPr lang="en-US" dirty="0"/>
          </a:p>
        </p:txBody>
      </p:sp>
    </p:spTree>
    <p:extLst>
      <p:ext uri="{BB962C8B-B14F-4D97-AF65-F5344CB8AC3E}">
        <p14:creationId xmlns:p14="http://schemas.microsoft.com/office/powerpoint/2010/main" val="1151343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830DA-9E89-4B45-9B74-18BFB99C985B}"/>
              </a:ext>
            </a:extLst>
          </p:cNvPr>
          <p:cNvSpPr>
            <a:spLocks noGrp="1"/>
          </p:cNvSpPr>
          <p:nvPr>
            <p:ph type="title"/>
          </p:nvPr>
        </p:nvSpPr>
        <p:spPr>
          <a:xfrm>
            <a:off x="506819" y="225539"/>
            <a:ext cx="10515600" cy="1325563"/>
          </a:xfrm>
        </p:spPr>
        <p:txBody>
          <a:bodyPr>
            <a:normAutofit/>
          </a:bodyPr>
          <a:lstStyle/>
          <a:p>
            <a:r>
              <a:rPr lang="en-US" sz="3200" dirty="0"/>
              <a:t>Our Program</a:t>
            </a:r>
          </a:p>
        </p:txBody>
      </p:sp>
      <p:sp>
        <p:nvSpPr>
          <p:cNvPr id="6" name="TextBox 5">
            <a:extLst>
              <a:ext uri="{FF2B5EF4-FFF2-40B4-BE49-F238E27FC236}">
                <a16:creationId xmlns:a16="http://schemas.microsoft.com/office/drawing/2014/main" id="{5586FAFB-D75D-4D1F-AB5E-5B70421F9B2F}"/>
              </a:ext>
            </a:extLst>
          </p:cNvPr>
          <p:cNvSpPr txBox="1"/>
          <p:nvPr/>
        </p:nvSpPr>
        <p:spPr>
          <a:xfrm>
            <a:off x="506819" y="1440167"/>
            <a:ext cx="7578319" cy="1532727"/>
          </a:xfrm>
          <a:prstGeom prst="rect">
            <a:avLst/>
          </a:prstGeom>
          <a:noFill/>
        </p:spPr>
        <p:txBody>
          <a:bodyPr wrap="square" rtlCol="0">
            <a:spAutoFit/>
          </a:bodyPr>
          <a:lstStyle/>
          <a:p>
            <a:pPr marL="457200" indent="-457200">
              <a:lnSpc>
                <a:spcPct val="90000"/>
              </a:lnSpc>
              <a:spcBef>
                <a:spcPts val="1000"/>
              </a:spcBef>
              <a:buFont typeface="Arial" panose="020B0604020202020204" pitchFamily="34" charset="0"/>
              <a:buChar char="•"/>
            </a:pPr>
            <a:r>
              <a:rPr lang="en-US" sz="2800" dirty="0"/>
              <a:t>Current funding is for a regional partnership: NRCS and RCDs of Marin, Sonoma, Napa, and Solano, and Marin Agricultural Land Trust</a:t>
            </a:r>
          </a:p>
          <a:p>
            <a:endParaRPr lang="en-US" dirty="0"/>
          </a:p>
        </p:txBody>
      </p:sp>
      <p:pic>
        <p:nvPicPr>
          <p:cNvPr id="5" name="Picture 4">
            <a:extLst>
              <a:ext uri="{FF2B5EF4-FFF2-40B4-BE49-F238E27FC236}">
                <a16:creationId xmlns:a16="http://schemas.microsoft.com/office/drawing/2014/main" id="{03472AED-D383-4BEA-B830-330B8EB014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4491" y="1370585"/>
            <a:ext cx="3086954" cy="5120915"/>
          </a:xfrm>
          <a:prstGeom prst="rect">
            <a:avLst/>
          </a:prstGeom>
        </p:spPr>
      </p:pic>
      <p:sp>
        <p:nvSpPr>
          <p:cNvPr id="8" name="TextBox 7">
            <a:extLst>
              <a:ext uri="{FF2B5EF4-FFF2-40B4-BE49-F238E27FC236}">
                <a16:creationId xmlns:a16="http://schemas.microsoft.com/office/drawing/2014/main" id="{C8E54E99-A73D-41C4-8621-922CA577D5AA}"/>
              </a:ext>
            </a:extLst>
          </p:cNvPr>
          <p:cNvSpPr txBox="1"/>
          <p:nvPr/>
        </p:nvSpPr>
        <p:spPr>
          <a:xfrm>
            <a:off x="506820" y="3573410"/>
            <a:ext cx="5895829" cy="2436565"/>
          </a:xfrm>
          <a:prstGeom prst="rect">
            <a:avLst/>
          </a:prstGeom>
          <a:noFill/>
        </p:spPr>
        <p:txBody>
          <a:bodyPr wrap="square" rtlCol="0">
            <a:spAutoFit/>
          </a:bodyPr>
          <a:lstStyle/>
          <a:p>
            <a:pPr marL="457200" indent="-457200">
              <a:lnSpc>
                <a:spcPct val="90000"/>
              </a:lnSpc>
              <a:spcBef>
                <a:spcPts val="1000"/>
              </a:spcBef>
              <a:buFont typeface="Arial" panose="020B0604020202020204" pitchFamily="34" charset="0"/>
              <a:buChar char="•"/>
            </a:pPr>
            <a:r>
              <a:rPr lang="en-US" sz="2800" dirty="0"/>
              <a:t>Larger network of RCDs involved in building a state wide network to be able to offer these services for working lands across the state</a:t>
            </a:r>
          </a:p>
          <a:p>
            <a:pPr marL="457200" indent="-457200">
              <a:lnSpc>
                <a:spcPct val="90000"/>
              </a:lnSpc>
              <a:spcBef>
                <a:spcPts val="1000"/>
              </a:spcBef>
              <a:buFont typeface="Arial" panose="020B0604020202020204" pitchFamily="34" charset="0"/>
              <a:buChar char="•"/>
            </a:pPr>
            <a:endParaRPr lang="en-US" sz="2800" dirty="0"/>
          </a:p>
          <a:p>
            <a:endParaRPr lang="en-US" dirty="0"/>
          </a:p>
        </p:txBody>
      </p:sp>
      <p:pic>
        <p:nvPicPr>
          <p:cNvPr id="9" name="Picture 8"/>
          <p:cNvPicPr>
            <a:picLocks noChangeAspect="1"/>
          </p:cNvPicPr>
          <p:nvPr/>
        </p:nvPicPr>
        <p:blipFill>
          <a:blip r:embed="rId4"/>
          <a:stretch>
            <a:fillRect/>
          </a:stretch>
        </p:blipFill>
        <p:spPr>
          <a:xfrm>
            <a:off x="6576634" y="3697464"/>
            <a:ext cx="1654080" cy="1315954"/>
          </a:xfrm>
          <a:prstGeom prst="rect">
            <a:avLst/>
          </a:prstGeom>
        </p:spPr>
      </p:pic>
    </p:spTree>
    <p:extLst>
      <p:ext uri="{BB962C8B-B14F-4D97-AF65-F5344CB8AC3E}">
        <p14:creationId xmlns:p14="http://schemas.microsoft.com/office/powerpoint/2010/main" val="161545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0A6CE8-9F44-4F31-9E35-BD757CEDB032}"/>
              </a:ext>
            </a:extLst>
          </p:cNvPr>
          <p:cNvSpPr>
            <a:spLocks noGrp="1"/>
          </p:cNvSpPr>
          <p:nvPr>
            <p:ph idx="1"/>
          </p:nvPr>
        </p:nvSpPr>
        <p:spPr>
          <a:xfrm>
            <a:off x="609600" y="1143000"/>
            <a:ext cx="10725839" cy="3932442"/>
          </a:xfrm>
        </p:spPr>
        <p:txBody>
          <a:bodyPr/>
          <a:lstStyle/>
          <a:p>
            <a:pPr marL="457200" indent="-457200"/>
            <a:r>
              <a:rPr lang="en-US" dirty="0"/>
              <a:t>In SMC:</a:t>
            </a:r>
          </a:p>
          <a:p>
            <a:pPr marL="800100" lvl="1" indent="-342900">
              <a:lnSpc>
                <a:spcPct val="80000"/>
              </a:lnSpc>
            </a:pPr>
            <a:r>
              <a:rPr lang="en-US" dirty="0"/>
              <a:t>Five plans complete or underway</a:t>
            </a:r>
          </a:p>
          <a:p>
            <a:pPr marL="800100" lvl="1" indent="-342900">
              <a:lnSpc>
                <a:spcPct val="80000"/>
              </a:lnSpc>
            </a:pPr>
            <a:r>
              <a:rPr lang="en-US" dirty="0"/>
              <a:t>First three= 3,800 acres, ~400 CO2e annually</a:t>
            </a:r>
          </a:p>
          <a:p>
            <a:pPr marL="800100" lvl="1" indent="-342900">
              <a:lnSpc>
                <a:spcPct val="80000"/>
              </a:lnSpc>
            </a:pPr>
            <a:r>
              <a:rPr lang="en-US" dirty="0"/>
              <a:t>Over 53,000 acres suitable</a:t>
            </a:r>
          </a:p>
          <a:p>
            <a:r>
              <a:rPr lang="en-US" dirty="0"/>
              <a:t>Work with land trusts:</a:t>
            </a:r>
          </a:p>
          <a:p>
            <a:pPr lvl="1"/>
            <a:r>
              <a:rPr lang="en-US" dirty="0"/>
              <a:t>Two plans currently underway with local </a:t>
            </a:r>
          </a:p>
          <a:p>
            <a:pPr marL="457200" lvl="1" indent="0">
              <a:buNone/>
            </a:pPr>
            <a:r>
              <a:rPr lang="en-US" dirty="0"/>
              <a:t>open space trust</a:t>
            </a:r>
          </a:p>
          <a:p>
            <a:r>
              <a:rPr lang="en-US" dirty="0"/>
              <a:t>Partners in SMC:</a:t>
            </a:r>
          </a:p>
          <a:p>
            <a:pPr marL="457200" lvl="1" indent="0">
              <a:buNone/>
            </a:pPr>
            <a:endParaRPr lang="en-US" dirty="0"/>
          </a:p>
          <a:p>
            <a:pPr marL="457200" lvl="1" indent="0">
              <a:buNone/>
            </a:pPr>
            <a:endParaRPr lang="en-US" dirty="0"/>
          </a:p>
        </p:txBody>
      </p:sp>
      <p:sp>
        <p:nvSpPr>
          <p:cNvPr id="4" name="Title 1">
            <a:extLst>
              <a:ext uri="{FF2B5EF4-FFF2-40B4-BE49-F238E27FC236}">
                <a16:creationId xmlns:a16="http://schemas.microsoft.com/office/drawing/2014/main" id="{E02FC0F5-794F-4E6C-B676-7AB82BFBA421}"/>
              </a:ext>
            </a:extLst>
          </p:cNvPr>
          <p:cNvSpPr>
            <a:spLocks noGrp="1"/>
          </p:cNvSpPr>
          <p:nvPr>
            <p:ph type="title"/>
          </p:nvPr>
        </p:nvSpPr>
        <p:spPr>
          <a:xfrm>
            <a:off x="506819" y="225539"/>
            <a:ext cx="10515600" cy="1325563"/>
          </a:xfrm>
        </p:spPr>
        <p:txBody>
          <a:bodyPr>
            <a:normAutofit/>
          </a:bodyPr>
          <a:lstStyle/>
          <a:p>
            <a:r>
              <a:rPr lang="en-US" sz="3200" dirty="0"/>
              <a:t>Our Program</a:t>
            </a:r>
          </a:p>
        </p:txBody>
      </p:sp>
      <p:pic>
        <p:nvPicPr>
          <p:cNvPr id="5" name="Picture 4">
            <a:extLst>
              <a:ext uri="{FF2B5EF4-FFF2-40B4-BE49-F238E27FC236}">
                <a16:creationId xmlns:a16="http://schemas.microsoft.com/office/drawing/2014/main" id="{EC589114-27D1-496E-A212-1287F2B4032C}"/>
              </a:ext>
            </a:extLst>
          </p:cNvPr>
          <p:cNvPicPr>
            <a:picLocks noChangeAspect="1"/>
          </p:cNvPicPr>
          <p:nvPr/>
        </p:nvPicPr>
        <p:blipFill rotWithShape="1">
          <a:blip r:embed="rId3"/>
          <a:srcRect l="81164" t="38666" r="12466" b="34220"/>
          <a:stretch/>
        </p:blipFill>
        <p:spPr>
          <a:xfrm>
            <a:off x="7966522" y="1290091"/>
            <a:ext cx="3718659" cy="5342370"/>
          </a:xfrm>
          <a:prstGeom prst="rect">
            <a:avLst/>
          </a:prstGeom>
        </p:spPr>
      </p:pic>
      <p:pic>
        <p:nvPicPr>
          <p:cNvPr id="6" name="Picture 5"/>
          <p:cNvPicPr>
            <a:picLocks noChangeAspect="1"/>
          </p:cNvPicPr>
          <p:nvPr/>
        </p:nvPicPr>
        <p:blipFill>
          <a:blip r:embed="rId4"/>
          <a:stretch>
            <a:fillRect/>
          </a:stretch>
        </p:blipFill>
        <p:spPr>
          <a:xfrm>
            <a:off x="243579" y="4736005"/>
            <a:ext cx="3048721" cy="917388"/>
          </a:xfrm>
          <a:prstGeom prst="rect">
            <a:avLst/>
          </a:prstGeom>
        </p:spPr>
      </p:pic>
      <p:pic>
        <p:nvPicPr>
          <p:cNvPr id="7" name="Picture 6"/>
          <p:cNvPicPr>
            <a:picLocks noChangeAspect="1"/>
          </p:cNvPicPr>
          <p:nvPr/>
        </p:nvPicPr>
        <p:blipFill rotWithShape="1">
          <a:blip r:embed="rId5"/>
          <a:srcRect t="23891" b="28171"/>
          <a:stretch/>
        </p:blipFill>
        <p:spPr>
          <a:xfrm>
            <a:off x="3529858" y="4940197"/>
            <a:ext cx="2340426" cy="747986"/>
          </a:xfrm>
          <a:prstGeom prst="rect">
            <a:avLst/>
          </a:prstGeom>
          <a:ln>
            <a:solidFill>
              <a:schemeClr val="tx1">
                <a:lumMod val="50000"/>
                <a:lumOff val="50000"/>
              </a:schemeClr>
            </a:solidFill>
          </a:ln>
        </p:spPr>
      </p:pic>
      <p:pic>
        <p:nvPicPr>
          <p:cNvPr id="8" name="Picture 7"/>
          <p:cNvPicPr>
            <a:picLocks noChangeAspect="1"/>
          </p:cNvPicPr>
          <p:nvPr/>
        </p:nvPicPr>
        <p:blipFill>
          <a:blip r:embed="rId6"/>
          <a:stretch>
            <a:fillRect/>
          </a:stretch>
        </p:blipFill>
        <p:spPr>
          <a:xfrm>
            <a:off x="5889501" y="4150887"/>
            <a:ext cx="1874564" cy="1874564"/>
          </a:xfrm>
          <a:prstGeom prst="rect">
            <a:avLst/>
          </a:prstGeom>
        </p:spPr>
      </p:pic>
      <p:pic>
        <p:nvPicPr>
          <p:cNvPr id="9" name="Picture 8"/>
          <p:cNvPicPr>
            <a:picLocks noChangeAspect="1"/>
          </p:cNvPicPr>
          <p:nvPr/>
        </p:nvPicPr>
        <p:blipFill>
          <a:blip r:embed="rId7"/>
          <a:stretch>
            <a:fillRect/>
          </a:stretch>
        </p:blipFill>
        <p:spPr>
          <a:xfrm>
            <a:off x="6165631" y="5769935"/>
            <a:ext cx="1318423" cy="482350"/>
          </a:xfrm>
          <a:prstGeom prst="rect">
            <a:avLst/>
          </a:prstGeom>
        </p:spPr>
      </p:pic>
    </p:spTree>
    <p:extLst>
      <p:ext uri="{BB962C8B-B14F-4D97-AF65-F5344CB8AC3E}">
        <p14:creationId xmlns:p14="http://schemas.microsoft.com/office/powerpoint/2010/main" val="3336608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674E2-3407-4075-B19C-018C361E8775}"/>
              </a:ext>
            </a:extLst>
          </p:cNvPr>
          <p:cNvSpPr>
            <a:spLocks noGrp="1"/>
          </p:cNvSpPr>
          <p:nvPr>
            <p:ph type="title"/>
          </p:nvPr>
        </p:nvSpPr>
        <p:spPr>
          <a:xfrm>
            <a:off x="838200" y="453260"/>
            <a:ext cx="10515600" cy="772795"/>
          </a:xfrm>
        </p:spPr>
        <p:txBody>
          <a:bodyPr>
            <a:normAutofit/>
          </a:bodyPr>
          <a:lstStyle/>
          <a:p>
            <a:r>
              <a:rPr lang="en-US" dirty="0"/>
              <a:t>Steps</a:t>
            </a:r>
          </a:p>
        </p:txBody>
      </p:sp>
      <p:sp>
        <p:nvSpPr>
          <p:cNvPr id="3" name="Content Placeholder 2">
            <a:extLst>
              <a:ext uri="{FF2B5EF4-FFF2-40B4-BE49-F238E27FC236}">
                <a16:creationId xmlns:a16="http://schemas.microsoft.com/office/drawing/2014/main" id="{912492CB-744D-4940-8766-8029B37C601C}"/>
              </a:ext>
            </a:extLst>
          </p:cNvPr>
          <p:cNvSpPr>
            <a:spLocks noGrp="1"/>
          </p:cNvSpPr>
          <p:nvPr>
            <p:ph idx="1"/>
          </p:nvPr>
        </p:nvSpPr>
        <p:spPr>
          <a:xfrm>
            <a:off x="838200" y="1381760"/>
            <a:ext cx="9326336" cy="4795203"/>
          </a:xfrm>
        </p:spPr>
        <p:txBody>
          <a:bodyPr>
            <a:normAutofit/>
          </a:bodyPr>
          <a:lstStyle/>
          <a:p>
            <a:pPr marL="0" indent="0">
              <a:buNone/>
            </a:pPr>
            <a:r>
              <a:rPr lang="en-US" dirty="0"/>
              <a:t>1. Inventory resources</a:t>
            </a:r>
          </a:p>
          <a:p>
            <a:pPr marL="0" indent="0">
              <a:buNone/>
            </a:pPr>
            <a:r>
              <a:rPr lang="en-US" dirty="0"/>
              <a:t>2. Identify and quantify potential carbon benefits &amp; Identify potential co-benefits</a:t>
            </a:r>
          </a:p>
          <a:p>
            <a:pPr marL="0" indent="0">
              <a:buNone/>
            </a:pPr>
            <a:r>
              <a:rPr lang="en-US" dirty="0"/>
              <a:t>3. Develop plan with landowner</a:t>
            </a:r>
          </a:p>
          <a:p>
            <a:pPr marL="0" indent="0">
              <a:buNone/>
            </a:pPr>
            <a:r>
              <a:rPr lang="en-US" dirty="0"/>
              <a:t>4. Implement plan and evaluate</a:t>
            </a:r>
          </a:p>
        </p:txBody>
      </p:sp>
    </p:spTree>
    <p:extLst>
      <p:ext uri="{BB962C8B-B14F-4D97-AF65-F5344CB8AC3E}">
        <p14:creationId xmlns:p14="http://schemas.microsoft.com/office/powerpoint/2010/main" val="3928695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674E2-3407-4075-B19C-018C361E8775}"/>
              </a:ext>
            </a:extLst>
          </p:cNvPr>
          <p:cNvSpPr>
            <a:spLocks noGrp="1"/>
          </p:cNvSpPr>
          <p:nvPr>
            <p:ph type="title"/>
          </p:nvPr>
        </p:nvSpPr>
        <p:spPr>
          <a:xfrm>
            <a:off x="838200" y="453260"/>
            <a:ext cx="10515600" cy="772795"/>
          </a:xfrm>
        </p:spPr>
        <p:txBody>
          <a:bodyPr>
            <a:normAutofit/>
          </a:bodyPr>
          <a:lstStyle/>
          <a:p>
            <a:r>
              <a:rPr lang="en-US" dirty="0"/>
              <a:t>Steps</a:t>
            </a:r>
          </a:p>
        </p:txBody>
      </p:sp>
      <p:sp>
        <p:nvSpPr>
          <p:cNvPr id="3" name="Content Placeholder 2">
            <a:extLst>
              <a:ext uri="{FF2B5EF4-FFF2-40B4-BE49-F238E27FC236}">
                <a16:creationId xmlns:a16="http://schemas.microsoft.com/office/drawing/2014/main" id="{912492CB-744D-4940-8766-8029B37C601C}"/>
              </a:ext>
            </a:extLst>
          </p:cNvPr>
          <p:cNvSpPr>
            <a:spLocks noGrp="1"/>
          </p:cNvSpPr>
          <p:nvPr>
            <p:ph idx="1"/>
          </p:nvPr>
        </p:nvSpPr>
        <p:spPr>
          <a:xfrm>
            <a:off x="838200" y="1381760"/>
            <a:ext cx="9326336" cy="4795203"/>
          </a:xfrm>
        </p:spPr>
        <p:txBody>
          <a:bodyPr>
            <a:normAutofit/>
          </a:bodyPr>
          <a:lstStyle/>
          <a:p>
            <a:pPr marL="0" indent="0">
              <a:buNone/>
            </a:pPr>
            <a:r>
              <a:rPr lang="en-US" dirty="0">
                <a:solidFill>
                  <a:schemeClr val="accent5">
                    <a:lumMod val="75000"/>
                  </a:schemeClr>
                </a:solidFill>
              </a:rPr>
              <a:t>1. Inventory resources</a:t>
            </a:r>
          </a:p>
          <a:p>
            <a:pPr marL="0" indent="0">
              <a:buNone/>
            </a:pPr>
            <a:r>
              <a:rPr lang="en-US" dirty="0">
                <a:solidFill>
                  <a:schemeClr val="accent5">
                    <a:lumMod val="75000"/>
                  </a:schemeClr>
                </a:solidFill>
              </a:rPr>
              <a:t>2. Identify and quantify potential carbon benefits &amp; Identify potential co-benefits</a:t>
            </a:r>
          </a:p>
          <a:p>
            <a:pPr marL="0" indent="0">
              <a:buNone/>
            </a:pPr>
            <a:r>
              <a:rPr lang="en-US" dirty="0"/>
              <a:t>3. Develop plan with landowner</a:t>
            </a:r>
          </a:p>
          <a:p>
            <a:pPr marL="0" indent="0">
              <a:buNone/>
            </a:pPr>
            <a:r>
              <a:rPr lang="en-US" dirty="0"/>
              <a:t>4. Implement plan and evaluate</a:t>
            </a:r>
          </a:p>
        </p:txBody>
      </p:sp>
    </p:spTree>
    <p:extLst>
      <p:ext uri="{BB962C8B-B14F-4D97-AF65-F5344CB8AC3E}">
        <p14:creationId xmlns:p14="http://schemas.microsoft.com/office/powerpoint/2010/main" val="2694090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CD611-B89D-4FD9-B94A-0B7756D54261}"/>
              </a:ext>
            </a:extLst>
          </p:cNvPr>
          <p:cNvSpPr>
            <a:spLocks noGrp="1"/>
          </p:cNvSpPr>
          <p:nvPr>
            <p:ph type="title"/>
          </p:nvPr>
        </p:nvSpPr>
        <p:spPr>
          <a:xfrm>
            <a:off x="838200" y="519869"/>
            <a:ext cx="10515600" cy="647749"/>
          </a:xfrm>
        </p:spPr>
        <p:txBody>
          <a:bodyPr>
            <a:normAutofit fontScale="90000"/>
          </a:bodyPr>
          <a:lstStyle/>
          <a:p>
            <a:r>
              <a:rPr lang="en-US" dirty="0"/>
              <a:t>Inventory Resources</a:t>
            </a:r>
          </a:p>
        </p:txBody>
      </p:sp>
      <p:sp>
        <p:nvSpPr>
          <p:cNvPr id="3" name="Content Placeholder 2">
            <a:extLst>
              <a:ext uri="{FF2B5EF4-FFF2-40B4-BE49-F238E27FC236}">
                <a16:creationId xmlns:a16="http://schemas.microsoft.com/office/drawing/2014/main" id="{EA55CC5C-4FA7-4151-A9C6-F55E9C0B8430}"/>
              </a:ext>
            </a:extLst>
          </p:cNvPr>
          <p:cNvSpPr>
            <a:spLocks noGrp="1"/>
          </p:cNvSpPr>
          <p:nvPr>
            <p:ph idx="1"/>
          </p:nvPr>
        </p:nvSpPr>
        <p:spPr>
          <a:xfrm>
            <a:off x="838200" y="1395046"/>
            <a:ext cx="10515600" cy="4781917"/>
          </a:xfrm>
        </p:spPr>
        <p:txBody>
          <a:bodyPr>
            <a:normAutofit/>
          </a:bodyPr>
          <a:lstStyle/>
          <a:p>
            <a:pPr lvl="1"/>
            <a:r>
              <a:rPr lang="en-US" dirty="0"/>
              <a:t>Resource concerns</a:t>
            </a:r>
          </a:p>
          <a:p>
            <a:pPr lvl="1"/>
            <a:r>
              <a:rPr lang="en-US" dirty="0"/>
              <a:t>Vegetation types</a:t>
            </a:r>
          </a:p>
          <a:p>
            <a:pPr lvl="1"/>
            <a:r>
              <a:rPr lang="en-US" dirty="0"/>
              <a:t>Species of special concern: vegetation, wildlife, </a:t>
            </a:r>
            <a:r>
              <a:rPr lang="en-US" dirty="0" err="1"/>
              <a:t>invasives</a:t>
            </a:r>
            <a:endParaRPr lang="en-US" dirty="0"/>
          </a:p>
          <a:p>
            <a:pPr lvl="1"/>
            <a:r>
              <a:rPr lang="en-US" dirty="0"/>
              <a:t>Ecological sites: Aspect, elevation, slope, soil</a:t>
            </a:r>
          </a:p>
          <a:p>
            <a:pPr lvl="1"/>
            <a:r>
              <a:rPr lang="en-US" dirty="0"/>
              <a:t>Erosion/sedimentation</a:t>
            </a:r>
          </a:p>
          <a:p>
            <a:pPr lvl="1"/>
            <a:r>
              <a:rPr lang="en-US" dirty="0"/>
              <a:t>Land management and agricultural production practices</a:t>
            </a:r>
          </a:p>
          <a:p>
            <a:pPr lvl="1"/>
            <a:r>
              <a:rPr lang="en-US" dirty="0"/>
              <a:t>Access: cattle, equipment</a:t>
            </a:r>
          </a:p>
          <a:p>
            <a:pPr lvl="1"/>
            <a:r>
              <a:rPr lang="en-US" dirty="0"/>
              <a:t>Soil carbon/organic matter</a:t>
            </a:r>
          </a:p>
          <a:p>
            <a:pPr lvl="1"/>
            <a:r>
              <a:rPr lang="en-US" dirty="0"/>
              <a:t>Goals for property and operation</a:t>
            </a:r>
          </a:p>
          <a:p>
            <a:pPr lvl="1"/>
            <a:r>
              <a:rPr lang="en-US" dirty="0"/>
              <a:t>Historical land use</a:t>
            </a:r>
          </a:p>
          <a:p>
            <a:pPr lvl="1"/>
            <a:r>
              <a:rPr lang="en-US" dirty="0"/>
              <a:t>Existing conservation and carbon farming practices</a:t>
            </a:r>
          </a:p>
          <a:p>
            <a:endParaRPr lang="en-US" dirty="0"/>
          </a:p>
        </p:txBody>
      </p:sp>
    </p:spTree>
    <p:extLst>
      <p:ext uri="{BB962C8B-B14F-4D97-AF65-F5344CB8AC3E}">
        <p14:creationId xmlns:p14="http://schemas.microsoft.com/office/powerpoint/2010/main" val="626814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036" y="136525"/>
            <a:ext cx="10515600" cy="1325563"/>
          </a:xfrm>
        </p:spPr>
        <p:txBody>
          <a:bodyPr/>
          <a:lstStyle/>
          <a:p>
            <a:r>
              <a:rPr lang="en-US" dirty="0"/>
              <a:t>Practices</a:t>
            </a:r>
          </a:p>
        </p:txBody>
      </p:sp>
      <p:sp>
        <p:nvSpPr>
          <p:cNvPr id="3" name="Content Placeholder 2"/>
          <p:cNvSpPr>
            <a:spLocks noGrp="1"/>
          </p:cNvSpPr>
          <p:nvPr>
            <p:ph idx="1"/>
          </p:nvPr>
        </p:nvSpPr>
        <p:spPr>
          <a:xfrm>
            <a:off x="846363" y="1255834"/>
            <a:ext cx="9048751" cy="4351338"/>
          </a:xfrm>
        </p:spPr>
        <p:txBody>
          <a:bodyPr/>
          <a:lstStyle/>
          <a:p>
            <a:pPr marL="0" indent="0">
              <a:buNone/>
            </a:pPr>
            <a:r>
              <a:rPr lang="en-US" dirty="0"/>
              <a:t>Plans recommend site-specific practices (NRCS &amp; other), e.g.:</a:t>
            </a:r>
          </a:p>
          <a:p>
            <a:endParaRPr lang="en-US" dirty="0"/>
          </a:p>
        </p:txBody>
      </p:sp>
      <p:sp>
        <p:nvSpPr>
          <p:cNvPr id="4" name="Content Placeholder 2">
            <a:extLst>
              <a:ext uri="{FF2B5EF4-FFF2-40B4-BE49-F238E27FC236}">
                <a16:creationId xmlns:a16="http://schemas.microsoft.com/office/drawing/2014/main" id="{1E69B818-881B-4379-92B6-18CAEF926083}"/>
              </a:ext>
            </a:extLst>
          </p:cNvPr>
          <p:cNvSpPr txBox="1">
            <a:spLocks/>
          </p:cNvSpPr>
          <p:nvPr/>
        </p:nvSpPr>
        <p:spPr>
          <a:xfrm>
            <a:off x="1036863" y="1853294"/>
            <a:ext cx="6988629" cy="4200185"/>
          </a:xfrm>
          <a:prstGeom prst="rect">
            <a:avLst/>
          </a:prstGeom>
        </p:spPr>
        <p:txBody>
          <a:bodyPr vert="horz" lIns="91440" tIns="45720" rIns="91440" bIns="45720" numCol="2"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600" dirty="0"/>
              <a:t>Rangeland Compost</a:t>
            </a:r>
          </a:p>
          <a:p>
            <a:r>
              <a:rPr lang="en-US" sz="5600" dirty="0"/>
              <a:t>Pasture Cropping</a:t>
            </a:r>
          </a:p>
          <a:p>
            <a:r>
              <a:rPr lang="en-US" sz="5600" dirty="0"/>
              <a:t>Biochar Soil Amendment</a:t>
            </a:r>
          </a:p>
          <a:p>
            <a:r>
              <a:rPr lang="en-US" sz="5600" dirty="0"/>
              <a:t>Anaerobic Digester</a:t>
            </a:r>
          </a:p>
          <a:p>
            <a:r>
              <a:rPr lang="en-US" sz="5600" dirty="0" err="1"/>
              <a:t>Silvopasture</a:t>
            </a:r>
            <a:endParaRPr lang="en-US" sz="5600" dirty="0"/>
          </a:p>
          <a:p>
            <a:r>
              <a:rPr lang="en-US" sz="5600" dirty="0"/>
              <a:t>Forage and Biomass Planting</a:t>
            </a:r>
          </a:p>
          <a:p>
            <a:r>
              <a:rPr lang="en-US" sz="5600" dirty="0"/>
              <a:t>Nutrient Management</a:t>
            </a:r>
          </a:p>
          <a:p>
            <a:r>
              <a:rPr lang="en-US" sz="5600" dirty="0"/>
              <a:t>Tree/Shrub Establishment</a:t>
            </a:r>
          </a:p>
          <a:p>
            <a:r>
              <a:rPr lang="en-US" sz="5600" dirty="0"/>
              <a:t>Forest Stand Improvement</a:t>
            </a:r>
          </a:p>
          <a:p>
            <a:r>
              <a:rPr lang="en-US" sz="5600" dirty="0"/>
              <a:t>Contour Buffer Strips</a:t>
            </a:r>
          </a:p>
          <a:p>
            <a:r>
              <a:rPr lang="en-US" sz="5600" dirty="0"/>
              <a:t>Riparian Restoration</a:t>
            </a:r>
          </a:p>
          <a:p>
            <a:r>
              <a:rPr lang="en-US" sz="5600" dirty="0"/>
              <a:t>Riparian Forest Buffer</a:t>
            </a:r>
          </a:p>
          <a:p>
            <a:r>
              <a:rPr lang="en-US" sz="5600" dirty="0"/>
              <a:t>Riparian Herbaceous Cover</a:t>
            </a:r>
          </a:p>
          <a:p>
            <a:r>
              <a:rPr lang="en-US" sz="5600" dirty="0"/>
              <a:t>Vegetative Barrier</a:t>
            </a:r>
          </a:p>
          <a:p>
            <a:r>
              <a:rPr lang="en-US" sz="5600" dirty="0"/>
              <a:t>Hedgerow/ Windbreak/Shelterbelt Establishment</a:t>
            </a:r>
          </a:p>
          <a:p>
            <a:r>
              <a:rPr lang="en-US" sz="5600" dirty="0"/>
              <a:t>Residue and Tillage Management, No Till/Strip </a:t>
            </a:r>
          </a:p>
          <a:p>
            <a:r>
              <a:rPr lang="en-US" sz="5600" dirty="0"/>
              <a:t>Till/Direct Seed</a:t>
            </a:r>
          </a:p>
          <a:p>
            <a:r>
              <a:rPr lang="en-US" sz="5600" dirty="0"/>
              <a:t>Multi-Story Cropping</a:t>
            </a:r>
          </a:p>
          <a:p>
            <a:r>
              <a:rPr lang="en-US" sz="5600" dirty="0"/>
              <a:t>Alley Cropping</a:t>
            </a:r>
          </a:p>
          <a:p>
            <a:r>
              <a:rPr lang="en-US" sz="5600" dirty="0"/>
              <a:t>Range Planting</a:t>
            </a:r>
          </a:p>
          <a:p>
            <a:r>
              <a:rPr lang="en-US" sz="5600" dirty="0"/>
              <a:t>Herbaceous Wind Barriers</a:t>
            </a:r>
          </a:p>
          <a:p>
            <a:r>
              <a:rPr lang="en-US" sz="5600" dirty="0"/>
              <a:t>Critical Area Planting</a:t>
            </a:r>
          </a:p>
          <a:p>
            <a:r>
              <a:rPr lang="en-US" sz="5600" dirty="0"/>
              <a:t>Residue and Tillage Management</a:t>
            </a:r>
          </a:p>
          <a:p>
            <a:r>
              <a:rPr lang="en-US" sz="5600" dirty="0"/>
              <a:t>Forest Slash Treatment</a:t>
            </a:r>
          </a:p>
          <a:p>
            <a:r>
              <a:rPr lang="en-US" sz="5600" dirty="0"/>
              <a:t>Filter Strip</a:t>
            </a:r>
          </a:p>
          <a:p>
            <a:r>
              <a:rPr lang="en-US" sz="5600" dirty="0"/>
              <a:t>Grassed Waterway</a:t>
            </a:r>
          </a:p>
          <a:p>
            <a:r>
              <a:rPr lang="en-US" sz="5600" dirty="0"/>
              <a:t>Cross Wind Trap Strips Conservation Cover</a:t>
            </a:r>
          </a:p>
          <a:p>
            <a:r>
              <a:rPr lang="en-US" sz="5600" dirty="0"/>
              <a:t>Wetland Restoration</a:t>
            </a:r>
          </a:p>
          <a:p>
            <a:endParaRPr lang="en-US" dirty="0"/>
          </a:p>
        </p:txBody>
      </p:sp>
      <p:pic>
        <p:nvPicPr>
          <p:cNvPr id="5" name="Picture 4" descr="A picture containing text&#10;&#10;Description generated with very high confidence">
            <a:extLst>
              <a:ext uri="{FF2B5EF4-FFF2-40B4-BE49-F238E27FC236}">
                <a16:creationId xmlns:a16="http://schemas.microsoft.com/office/drawing/2014/main" id="{8825B8E4-D2EA-42E7-AD7A-E219BAB266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5492" y="1853293"/>
            <a:ext cx="3097809" cy="3981033"/>
          </a:xfrm>
          <a:prstGeom prst="rect">
            <a:avLst/>
          </a:prstGeom>
        </p:spPr>
      </p:pic>
    </p:spTree>
    <p:extLst>
      <p:ext uri="{BB962C8B-B14F-4D97-AF65-F5344CB8AC3E}">
        <p14:creationId xmlns:p14="http://schemas.microsoft.com/office/powerpoint/2010/main" val="1794520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F73AC-324E-4596-85DA-BED265B27810}"/>
              </a:ext>
            </a:extLst>
          </p:cNvPr>
          <p:cNvSpPr>
            <a:spLocks noGrp="1"/>
          </p:cNvSpPr>
          <p:nvPr>
            <p:ph type="title"/>
          </p:nvPr>
        </p:nvSpPr>
        <p:spPr>
          <a:xfrm>
            <a:off x="426720" y="375919"/>
            <a:ext cx="10515600" cy="610235"/>
          </a:xfrm>
        </p:spPr>
        <p:txBody>
          <a:bodyPr>
            <a:normAutofit/>
          </a:bodyPr>
          <a:lstStyle/>
          <a:p>
            <a:r>
              <a:rPr lang="en-US" sz="3200" dirty="0"/>
              <a:t>Quantifying Carbon</a:t>
            </a:r>
          </a:p>
        </p:txBody>
      </p:sp>
      <p:pic>
        <p:nvPicPr>
          <p:cNvPr id="4" name="Picture 2">
            <a:extLst>
              <a:ext uri="{FF2B5EF4-FFF2-40B4-BE49-F238E27FC236}">
                <a16:creationId xmlns:a16="http://schemas.microsoft.com/office/drawing/2014/main" id="{A0E3A56C-808B-4512-B0F4-B7D732936EC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897" t="13253" r="6501" b="3036"/>
          <a:stretch/>
        </p:blipFill>
        <p:spPr bwMode="auto">
          <a:xfrm>
            <a:off x="0" y="0"/>
            <a:ext cx="12360925" cy="77133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3033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3B748-9C32-4BF1-BADD-DE052E26AF9E}"/>
              </a:ext>
            </a:extLst>
          </p:cNvPr>
          <p:cNvSpPr>
            <a:spLocks noGrp="1"/>
          </p:cNvSpPr>
          <p:nvPr>
            <p:ph type="title"/>
          </p:nvPr>
        </p:nvSpPr>
        <p:spPr>
          <a:xfrm>
            <a:off x="838200" y="365125"/>
            <a:ext cx="10515600" cy="794203"/>
          </a:xfrm>
        </p:spPr>
        <p:txBody>
          <a:bodyPr>
            <a:normAutofit/>
          </a:bodyPr>
          <a:lstStyle/>
          <a:p>
            <a:r>
              <a:rPr lang="en-US" sz="3200" dirty="0"/>
              <a:t>Quantifying Carbon</a:t>
            </a:r>
          </a:p>
        </p:txBody>
      </p:sp>
      <p:pic>
        <p:nvPicPr>
          <p:cNvPr id="4" name="Picture 7">
            <a:extLst>
              <a:ext uri="{FF2B5EF4-FFF2-40B4-BE49-F238E27FC236}">
                <a16:creationId xmlns:a16="http://schemas.microsoft.com/office/drawing/2014/main" id="{1392BE83-DB15-4A82-9764-9DC8655F8E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44" t="17160" r="13026" b="10122"/>
          <a:stretch/>
        </p:blipFill>
        <p:spPr bwMode="auto">
          <a:xfrm>
            <a:off x="2404085" y="1159328"/>
            <a:ext cx="7383829" cy="51779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4934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D499D-B64C-4104-919C-A3DA37EB56C3}"/>
              </a:ext>
            </a:extLst>
          </p:cNvPr>
          <p:cNvSpPr>
            <a:spLocks noGrp="1"/>
          </p:cNvSpPr>
          <p:nvPr>
            <p:ph type="title"/>
          </p:nvPr>
        </p:nvSpPr>
        <p:spPr>
          <a:xfrm>
            <a:off x="838200" y="365125"/>
            <a:ext cx="10515600" cy="718087"/>
          </a:xfrm>
        </p:spPr>
        <p:txBody>
          <a:bodyPr/>
          <a:lstStyle/>
          <a:p>
            <a:r>
              <a:rPr lang="en-US" dirty="0"/>
              <a:t>Co-Benefits</a:t>
            </a:r>
          </a:p>
        </p:txBody>
      </p:sp>
      <p:sp>
        <p:nvSpPr>
          <p:cNvPr id="3" name="Content Placeholder 2">
            <a:extLst>
              <a:ext uri="{FF2B5EF4-FFF2-40B4-BE49-F238E27FC236}">
                <a16:creationId xmlns:a16="http://schemas.microsoft.com/office/drawing/2014/main" id="{20432ED1-C302-4B32-A5DA-5050AE7D3396}"/>
              </a:ext>
            </a:extLst>
          </p:cNvPr>
          <p:cNvSpPr>
            <a:spLocks noGrp="1"/>
          </p:cNvSpPr>
          <p:nvPr>
            <p:ph idx="1"/>
          </p:nvPr>
        </p:nvSpPr>
        <p:spPr>
          <a:xfrm>
            <a:off x="838200" y="1308295"/>
            <a:ext cx="6126480" cy="4696265"/>
          </a:xfrm>
        </p:spPr>
        <p:txBody>
          <a:bodyPr/>
          <a:lstStyle/>
          <a:p>
            <a:r>
              <a:rPr lang="en-US" dirty="0"/>
              <a:t>Avoided emissions</a:t>
            </a:r>
          </a:p>
          <a:p>
            <a:r>
              <a:rPr lang="en-US" dirty="0"/>
              <a:t>Habitat structural and species diversity</a:t>
            </a:r>
          </a:p>
          <a:p>
            <a:r>
              <a:rPr lang="en-US" dirty="0"/>
              <a:t>Improved water holding capacity</a:t>
            </a:r>
          </a:p>
          <a:p>
            <a:r>
              <a:rPr lang="en-US" dirty="0"/>
              <a:t>Improved soil quality and fertility</a:t>
            </a:r>
          </a:p>
          <a:p>
            <a:r>
              <a:rPr lang="en-US" dirty="0"/>
              <a:t>Improved water quality</a:t>
            </a:r>
          </a:p>
          <a:p>
            <a:r>
              <a:rPr lang="en-US" dirty="0"/>
              <a:t>Reduction in erosion and sedimentation</a:t>
            </a:r>
          </a:p>
          <a:p>
            <a:r>
              <a:rPr lang="en-US" dirty="0"/>
              <a:t>Increased soil depth</a:t>
            </a:r>
          </a:p>
          <a:p>
            <a:endParaRPr lang="en-US" dirty="0"/>
          </a:p>
          <a:p>
            <a:endParaRPr lang="en-US" dirty="0"/>
          </a:p>
        </p:txBody>
      </p:sp>
      <p:pic>
        <p:nvPicPr>
          <p:cNvPr id="5" name="Picture 4" descr="A small bird perched on a tree branch&#10;&#10;Description generated with very high confidence">
            <a:extLst>
              <a:ext uri="{FF2B5EF4-FFF2-40B4-BE49-F238E27FC236}">
                <a16:creationId xmlns:a16="http://schemas.microsoft.com/office/drawing/2014/main" id="{DD8A8134-3975-488B-B1C1-CC8EA2DD37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5106" y="402016"/>
            <a:ext cx="3430558" cy="1932709"/>
          </a:xfrm>
          <a:prstGeom prst="rect">
            <a:avLst/>
          </a:prstGeom>
        </p:spPr>
      </p:pic>
      <p:pic>
        <p:nvPicPr>
          <p:cNvPr id="7" name="Picture 6" descr="A view of a mountain&#10;&#10;Description generated with high confidence">
            <a:extLst>
              <a:ext uri="{FF2B5EF4-FFF2-40B4-BE49-F238E27FC236}">
                <a16:creationId xmlns:a16="http://schemas.microsoft.com/office/drawing/2014/main" id="{EB888DD5-AC2D-49C9-B2EA-E119EB7268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5106" y="2334725"/>
            <a:ext cx="3429023" cy="2308701"/>
          </a:xfrm>
          <a:prstGeom prst="rect">
            <a:avLst/>
          </a:prstGeom>
        </p:spPr>
      </p:pic>
      <p:pic>
        <p:nvPicPr>
          <p:cNvPr id="9" name="Picture 8" descr="A close up of a plant&#10;&#10;Description generated with very high confidence">
            <a:extLst>
              <a:ext uri="{FF2B5EF4-FFF2-40B4-BE49-F238E27FC236}">
                <a16:creationId xmlns:a16="http://schemas.microsoft.com/office/drawing/2014/main" id="{B6BFE68D-51B7-410C-8F0C-DEF4A61188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5106" y="4643427"/>
            <a:ext cx="3429023" cy="1812558"/>
          </a:xfrm>
          <a:prstGeom prst="rect">
            <a:avLst/>
          </a:prstGeom>
        </p:spPr>
      </p:pic>
    </p:spTree>
    <p:extLst>
      <p:ext uri="{BB962C8B-B14F-4D97-AF65-F5344CB8AC3E}">
        <p14:creationId xmlns:p14="http://schemas.microsoft.com/office/powerpoint/2010/main" val="2041681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674E2-3407-4075-B19C-018C361E8775}"/>
              </a:ext>
            </a:extLst>
          </p:cNvPr>
          <p:cNvSpPr>
            <a:spLocks noGrp="1"/>
          </p:cNvSpPr>
          <p:nvPr>
            <p:ph type="title"/>
          </p:nvPr>
        </p:nvSpPr>
        <p:spPr>
          <a:xfrm>
            <a:off x="838200" y="475293"/>
            <a:ext cx="10515600" cy="772795"/>
          </a:xfrm>
        </p:spPr>
        <p:txBody>
          <a:bodyPr>
            <a:normAutofit/>
          </a:bodyPr>
          <a:lstStyle/>
          <a:p>
            <a:r>
              <a:rPr lang="en-US" dirty="0"/>
              <a:t>Steps</a:t>
            </a:r>
          </a:p>
        </p:txBody>
      </p:sp>
      <p:sp>
        <p:nvSpPr>
          <p:cNvPr id="3" name="Content Placeholder 2">
            <a:extLst>
              <a:ext uri="{FF2B5EF4-FFF2-40B4-BE49-F238E27FC236}">
                <a16:creationId xmlns:a16="http://schemas.microsoft.com/office/drawing/2014/main" id="{912492CB-744D-4940-8766-8029B37C601C}"/>
              </a:ext>
            </a:extLst>
          </p:cNvPr>
          <p:cNvSpPr>
            <a:spLocks noGrp="1"/>
          </p:cNvSpPr>
          <p:nvPr>
            <p:ph idx="1"/>
          </p:nvPr>
        </p:nvSpPr>
        <p:spPr>
          <a:xfrm>
            <a:off x="838200" y="1381760"/>
            <a:ext cx="9326336" cy="4795203"/>
          </a:xfrm>
        </p:spPr>
        <p:txBody>
          <a:bodyPr>
            <a:normAutofit/>
          </a:bodyPr>
          <a:lstStyle/>
          <a:p>
            <a:pPr marL="0" indent="0">
              <a:buNone/>
            </a:pPr>
            <a:r>
              <a:rPr lang="en-US" dirty="0"/>
              <a:t>1. Inventory resources</a:t>
            </a:r>
          </a:p>
          <a:p>
            <a:pPr marL="0" indent="0">
              <a:buNone/>
            </a:pPr>
            <a:r>
              <a:rPr lang="en-US" dirty="0"/>
              <a:t>2. Identify and quantify potential carbon benefits &amp; Identify potential co-benefits</a:t>
            </a:r>
          </a:p>
          <a:p>
            <a:pPr marL="0" indent="0">
              <a:buNone/>
            </a:pPr>
            <a:r>
              <a:rPr lang="en-US" dirty="0">
                <a:solidFill>
                  <a:schemeClr val="accent5">
                    <a:lumMod val="75000"/>
                  </a:schemeClr>
                </a:solidFill>
              </a:rPr>
              <a:t>3. Develop plan with landowner</a:t>
            </a:r>
          </a:p>
          <a:p>
            <a:pPr lvl="1"/>
            <a:r>
              <a:rPr lang="en-US" dirty="0"/>
              <a:t>Tradeoffs</a:t>
            </a:r>
          </a:p>
          <a:p>
            <a:pPr lvl="1"/>
            <a:r>
              <a:rPr lang="en-US" dirty="0"/>
              <a:t>Feasibility</a:t>
            </a:r>
          </a:p>
          <a:p>
            <a:pPr lvl="1"/>
            <a:r>
              <a:rPr lang="en-US" dirty="0"/>
              <a:t>Prioritize</a:t>
            </a:r>
          </a:p>
          <a:p>
            <a:pPr lvl="1"/>
            <a:r>
              <a:rPr lang="en-US" dirty="0"/>
              <a:t>Funding</a:t>
            </a:r>
          </a:p>
          <a:p>
            <a:pPr marL="0" indent="0">
              <a:buNone/>
            </a:pPr>
            <a:r>
              <a:rPr lang="en-US" dirty="0">
                <a:solidFill>
                  <a:srgbClr val="000000"/>
                </a:solidFill>
              </a:rPr>
              <a:t>4. Implement plan and evaluate</a:t>
            </a:r>
          </a:p>
          <a:p>
            <a:pPr marL="0" indent="0">
              <a:buNone/>
            </a:pPr>
            <a:endParaRPr lang="en-US" dirty="0"/>
          </a:p>
        </p:txBody>
      </p:sp>
    </p:spTree>
    <p:extLst>
      <p:ext uri="{BB962C8B-B14F-4D97-AF65-F5344CB8AC3E}">
        <p14:creationId xmlns:p14="http://schemas.microsoft.com/office/powerpoint/2010/main" val="1136290353"/>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654</TotalTime>
  <Words>1299</Words>
  <Application>Microsoft Office PowerPoint</Application>
  <PresentationFormat>Widescreen</PresentationFormat>
  <Paragraphs>179</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Mangal</vt:lpstr>
      <vt:lpstr>Office Theme</vt:lpstr>
      <vt:lpstr>Carbon Farm Planning</vt:lpstr>
      <vt:lpstr>Steps</vt:lpstr>
      <vt:lpstr>Steps</vt:lpstr>
      <vt:lpstr>Inventory Resources</vt:lpstr>
      <vt:lpstr>Practices</vt:lpstr>
      <vt:lpstr>Quantifying Carbon</vt:lpstr>
      <vt:lpstr>Quantifying Carbon</vt:lpstr>
      <vt:lpstr>Co-Benefits</vt:lpstr>
      <vt:lpstr>Steps</vt:lpstr>
      <vt:lpstr>PowerPoint Presentation</vt:lpstr>
      <vt:lpstr>Steps</vt:lpstr>
      <vt:lpstr>Our Program</vt:lpstr>
      <vt:lpstr>Our Program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Adria Arko</dc:creator>
  <cp:lastModifiedBy>CCLT</cp:lastModifiedBy>
  <cp:revision>53</cp:revision>
  <cp:lastPrinted>2018-03-06T15:16:53Z</cp:lastPrinted>
  <dcterms:created xsi:type="dcterms:W3CDTF">2018-02-15T20:22:41Z</dcterms:created>
  <dcterms:modified xsi:type="dcterms:W3CDTF">2018-03-15T17:36:41Z</dcterms:modified>
</cp:coreProperties>
</file>